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8" r:id="rId2"/>
    <p:sldId id="353" r:id="rId3"/>
    <p:sldId id="310" r:id="rId4"/>
    <p:sldId id="354" r:id="rId5"/>
    <p:sldId id="344" r:id="rId6"/>
    <p:sldId id="315" r:id="rId7"/>
    <p:sldId id="355" r:id="rId8"/>
    <p:sldId id="356" r:id="rId9"/>
    <p:sldId id="364" r:id="rId10"/>
    <p:sldId id="299" r:id="rId11"/>
    <p:sldId id="357" r:id="rId12"/>
    <p:sldId id="331" r:id="rId13"/>
    <p:sldId id="359" r:id="rId14"/>
    <p:sldId id="358" r:id="rId15"/>
    <p:sldId id="366" r:id="rId16"/>
    <p:sldId id="346" r:id="rId17"/>
    <p:sldId id="333" r:id="rId18"/>
    <p:sldId id="334" r:id="rId19"/>
    <p:sldId id="335" r:id="rId20"/>
    <p:sldId id="336" r:id="rId21"/>
    <p:sldId id="337" r:id="rId22"/>
    <p:sldId id="261" r:id="rId23"/>
    <p:sldId id="291" r:id="rId24"/>
    <p:sldId id="268" r:id="rId25"/>
    <p:sldId id="338" r:id="rId26"/>
    <p:sldId id="340" r:id="rId27"/>
    <p:sldId id="362" r:id="rId28"/>
    <p:sldId id="272" r:id="rId29"/>
    <p:sldId id="363" r:id="rId30"/>
    <p:sldId id="256" r:id="rId31"/>
    <p:sldId id="260" r:id="rId32"/>
    <p:sldId id="259" r:id="rId33"/>
    <p:sldId id="264" r:id="rId34"/>
    <p:sldId id="270" r:id="rId35"/>
    <p:sldId id="269" r:id="rId36"/>
    <p:sldId id="265" r:id="rId37"/>
    <p:sldId id="267" r:id="rId38"/>
    <p:sldId id="266" r:id="rId39"/>
    <p:sldId id="263" r:id="rId40"/>
    <p:sldId id="318" r:id="rId41"/>
    <p:sldId id="317" r:id="rId42"/>
    <p:sldId id="352" r:id="rId43"/>
    <p:sldId id="365" r:id="rId44"/>
    <p:sldId id="319" r:id="rId4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88099" autoAdjust="0"/>
  </p:normalViewPr>
  <p:slideViewPr>
    <p:cSldViewPr>
      <p:cViewPr varScale="1">
        <p:scale>
          <a:sx n="97" d="100"/>
          <a:sy n="97" d="100"/>
        </p:scale>
        <p:origin x="21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3D36D-CE12-49CF-B780-1638DD5103AE}" type="datetimeFigureOut">
              <a:rPr lang="sr-Latn-CS" smtClean="0"/>
              <a:t>19.4.2024.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DCFA9-3921-4240-BC99-8BAD73C4F67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654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797D2C4-2ACE-435C-A95D-16052194D2A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795D952-2744-4955-B0DD-974571BBBD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EF41070-F05A-4BD4-9177-A5F85030CA9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B4EA797-3666-4D10-9F33-BC22CAE41A0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8157886-218E-4E97-915C-FA710E35500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99182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D500-0A15-4EF9-B050-A70082ECBB80}" type="datetimeFigureOut">
              <a:rPr lang="sr-Latn-CS" smtClean="0"/>
              <a:pPr/>
              <a:t>19.4.2024.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A33D-34D9-4773-96CA-3321FFBF32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D500-0A15-4EF9-B050-A70082ECBB80}" type="datetimeFigureOut">
              <a:rPr lang="sr-Latn-CS" smtClean="0"/>
              <a:pPr/>
              <a:t>19.4.2024.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A33D-34D9-4773-96CA-3321FFBF32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D500-0A15-4EF9-B050-A70082ECBB80}" type="datetimeFigureOut">
              <a:rPr lang="sr-Latn-CS" smtClean="0"/>
              <a:pPr/>
              <a:t>19.4.2024.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A33D-34D9-4773-96CA-3321FFBF32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D500-0A15-4EF9-B050-A70082ECBB80}" type="datetimeFigureOut">
              <a:rPr lang="sr-Latn-CS" smtClean="0"/>
              <a:pPr/>
              <a:t>19.4.2024.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A33D-34D9-4773-96CA-3321FFBF32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D500-0A15-4EF9-B050-A70082ECBB80}" type="datetimeFigureOut">
              <a:rPr lang="sr-Latn-CS" smtClean="0"/>
              <a:pPr/>
              <a:t>19.4.2024.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A33D-34D9-4773-96CA-3321FFBF32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D500-0A15-4EF9-B050-A70082ECBB80}" type="datetimeFigureOut">
              <a:rPr lang="sr-Latn-CS" smtClean="0"/>
              <a:pPr/>
              <a:t>19.4.2024.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A33D-34D9-4773-96CA-3321FFBF32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D500-0A15-4EF9-B050-A70082ECBB80}" type="datetimeFigureOut">
              <a:rPr lang="sr-Latn-CS" smtClean="0"/>
              <a:pPr/>
              <a:t>19.4.2024.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A33D-34D9-4773-96CA-3321FFBF32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D500-0A15-4EF9-B050-A70082ECBB80}" type="datetimeFigureOut">
              <a:rPr lang="sr-Latn-CS" smtClean="0"/>
              <a:pPr/>
              <a:t>19.4.2024.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A33D-34D9-4773-96CA-3321FFBF32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D500-0A15-4EF9-B050-A70082ECBB80}" type="datetimeFigureOut">
              <a:rPr lang="sr-Latn-CS" smtClean="0"/>
              <a:pPr/>
              <a:t>19.4.2024.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A33D-34D9-4773-96CA-3321FFBF32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D500-0A15-4EF9-B050-A70082ECBB80}" type="datetimeFigureOut">
              <a:rPr lang="sr-Latn-CS" smtClean="0"/>
              <a:pPr/>
              <a:t>19.4.2024.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A33D-34D9-4773-96CA-3321FFBF32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D500-0A15-4EF9-B050-A70082ECBB80}" type="datetimeFigureOut">
              <a:rPr lang="sr-Latn-CS" smtClean="0"/>
              <a:pPr/>
              <a:t>19.4.2024.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A33D-34D9-4773-96CA-3321FFBF32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BD500-0A15-4EF9-B050-A70082ECBB80}" type="datetimeFigureOut">
              <a:rPr lang="sr-Latn-CS" smtClean="0"/>
              <a:pPr/>
              <a:t>19.4.2024.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BA33D-34D9-4773-96CA-3321FFBF32B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51920" y="620688"/>
            <a:ext cx="4606280" cy="1152128"/>
          </a:xfrm>
        </p:spPr>
        <p:txBody>
          <a:bodyPr>
            <a:normAutofit fontScale="90000"/>
          </a:bodyPr>
          <a:lstStyle/>
          <a:p>
            <a:r>
              <a:rPr lang="hr-HR" sz="1800" dirty="0"/>
              <a:t>NASTAVNI ZAVOD ZA JAVNO ZDRAVSTVO</a:t>
            </a:r>
            <a:br>
              <a:rPr lang="hr-HR" sz="2000" dirty="0"/>
            </a:br>
            <a:r>
              <a:rPr lang="hr-HR" sz="2000" dirty="0"/>
              <a:t>ISTARSKE ŽUPANIJE</a:t>
            </a:r>
            <a:br>
              <a:rPr lang="hr-HR" sz="2000" dirty="0"/>
            </a:br>
            <a:r>
              <a:rPr lang="hr-HR" sz="2000" dirty="0"/>
              <a:t>SLUŽBA ZA EPIDEMIOLOGIJU</a:t>
            </a:r>
            <a:br>
              <a:rPr lang="hr-HR" sz="2000" dirty="0"/>
            </a:br>
            <a:r>
              <a:rPr lang="hr-HR" sz="1800" dirty="0"/>
              <a:t>dr. med. Suzana </a:t>
            </a:r>
            <a:r>
              <a:rPr lang="hr-HR" sz="1800" dirty="0" err="1"/>
              <a:t>Mušković</a:t>
            </a:r>
            <a:r>
              <a:rPr lang="hr-HR" sz="1800" dirty="0"/>
              <a:t>, spec. epidemiolog</a:t>
            </a:r>
            <a:br>
              <a:rPr lang="hr-HR" sz="1800" dirty="0"/>
            </a:br>
            <a:br>
              <a:rPr lang="hr-HR" sz="2000" dirty="0"/>
            </a:br>
            <a:br>
              <a:rPr lang="hr-HR" sz="2000" dirty="0"/>
            </a:br>
            <a:endParaRPr lang="hr-HR" sz="2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7990" y="3789040"/>
            <a:ext cx="9116010" cy="3068960"/>
          </a:xfrm>
        </p:spPr>
        <p:txBody>
          <a:bodyPr>
            <a:noAutofit/>
          </a:bodyPr>
          <a:lstStyle/>
          <a:p>
            <a:pPr algn="ctr"/>
            <a:r>
              <a:rPr lang="hr-HR" sz="6000" dirty="0"/>
              <a:t>CIJEPLJENJA </a:t>
            </a:r>
          </a:p>
          <a:p>
            <a:pPr algn="ctr"/>
            <a:r>
              <a:rPr lang="hr-HR" sz="4400" dirty="0"/>
              <a:t>JUČER, DANAS, SUTRA…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90" y="33169"/>
            <a:ext cx="3175858" cy="31077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429395"/>
          </a:xfrm>
        </p:spPr>
        <p:txBody>
          <a:bodyPr lIns="90000" tIns="46800" rIns="90000" bIns="46800" anchor="t">
            <a:noAutofit/>
          </a:bodyPr>
          <a:lstStyle/>
          <a:p>
            <a:pPr marL="431800" indent="-323850" algn="l" eaLnBrk="1">
              <a:lnSpc>
                <a:spcPct val="100000"/>
              </a:lnSpc>
              <a:spcBef>
                <a:spcPts val="800"/>
              </a:spcBef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hr-HR" sz="3600" dirty="0"/>
              <a:t>U RH cijepljenje je zakonski regulirano:</a:t>
            </a:r>
          </a:p>
          <a:p>
            <a:pPr marL="431800" indent="-323850" algn="l" eaLnBrk="1">
              <a:lnSpc>
                <a:spcPct val="100000"/>
              </a:lnSpc>
              <a:spcBef>
                <a:spcPts val="800"/>
              </a:spcBef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hr-HR" sz="3600" dirty="0"/>
              <a:t>Zakon o zdravstvenoj zaštiti</a:t>
            </a:r>
          </a:p>
          <a:p>
            <a:pPr marL="431800" indent="-323850" algn="l" eaLnBrk="1">
              <a:lnSpc>
                <a:spcPct val="100000"/>
              </a:lnSpc>
              <a:spcBef>
                <a:spcPts val="800"/>
              </a:spcBef>
              <a:buSzPct val="45000"/>
              <a:buFontTx/>
              <a:buChar char="-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hr-HR" sz="3600" dirty="0"/>
              <a:t>Zakon o zaštiti pučanstva od zaraznih bolesti (NN 79/07, 113/08) </a:t>
            </a:r>
          </a:p>
          <a:p>
            <a:pPr marL="431800" indent="-323850">
              <a:spcBef>
                <a:spcPts val="800"/>
              </a:spcBef>
              <a:buSzPct val="45000"/>
              <a:buFontTx/>
              <a:buChar char="-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hr-HR" sz="3600" dirty="0"/>
              <a:t>Pravilnik o načinu provođenja imunizacije, </a:t>
            </a:r>
            <a:r>
              <a:rPr lang="hr-HR" sz="3600" dirty="0" err="1"/>
              <a:t>seroprofilakse</a:t>
            </a:r>
            <a:r>
              <a:rPr lang="hr-HR" sz="3600" dirty="0"/>
              <a:t> i </a:t>
            </a:r>
            <a:r>
              <a:rPr lang="hr-HR" sz="3600" dirty="0" err="1"/>
              <a:t>kemoprofilakse</a:t>
            </a:r>
            <a:r>
              <a:rPr lang="hr-HR" sz="3600" dirty="0"/>
              <a:t> protiv zaraznih bolesti, te osobama koje se podvrgavaju toj obvezi (NN 164/04) </a:t>
            </a:r>
          </a:p>
          <a:p>
            <a:pPr marL="431800" indent="-323850">
              <a:spcBef>
                <a:spcPts val="800"/>
              </a:spcBef>
              <a:buSzPct val="45000"/>
              <a:buFontTx/>
              <a:buChar char="-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hr-HR" sz="3600" dirty="0"/>
              <a:t>Zakon o lijekovima i medicinskim proizvodima</a:t>
            </a:r>
          </a:p>
          <a:p>
            <a:pPr marL="431800" indent="-323850" algn="l" eaLnBrk="1">
              <a:lnSpc>
                <a:spcPct val="100000"/>
              </a:lnSpc>
              <a:spcBef>
                <a:spcPts val="800"/>
              </a:spcBef>
              <a:buSzPct val="45000"/>
              <a:buFontTx/>
              <a:buChar char="-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hr-HR" sz="3600" dirty="0"/>
          </a:p>
          <a:p>
            <a:pPr marL="431800" indent="-323850" algn="l" eaLnBrk="1">
              <a:lnSpc>
                <a:spcPct val="100000"/>
              </a:lnSpc>
              <a:spcBef>
                <a:spcPts val="800"/>
              </a:spcBef>
              <a:buSzPct val="45000"/>
              <a:buFontTx/>
              <a:buChar char="-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hr-HR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69269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4000" dirty="0"/>
              <a:t>Zakonska regulativa određuje aktivnosti: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000" b="1" u="sng" dirty="0"/>
              <a:t>Prijedlog</a:t>
            </a:r>
            <a:r>
              <a:rPr lang="hr-HR" sz="2000" dirty="0"/>
              <a:t> Programa: 	       Služba za epidemiologiju zaraznih bolesti HZJZ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000" b="1" u="sng" dirty="0"/>
              <a:t>Donošenje</a:t>
            </a:r>
            <a:r>
              <a:rPr lang="hr-HR" sz="2000" dirty="0"/>
              <a:t> Programa:                Ministar zdravstva  RH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2000" dirty="0"/>
          </a:p>
          <a:p>
            <a:pPr>
              <a:lnSpc>
                <a:spcPct val="90000"/>
              </a:lnSpc>
              <a:buNone/>
              <a:defRPr/>
            </a:pPr>
            <a:r>
              <a:rPr lang="hr-HR" sz="2000" b="1" u="sng" dirty="0"/>
              <a:t>Financiranje</a:t>
            </a:r>
            <a:r>
              <a:rPr lang="hr-HR" sz="2000" dirty="0"/>
              <a:t> Programa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000" dirty="0"/>
              <a:t>i osiguranje nabave cjepiva:       Hrvatski zavod za zdravstveno osiguranje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000" b="1" u="sng" dirty="0"/>
              <a:t>Provođenje kontrole </a:t>
            </a:r>
            <a:r>
              <a:rPr lang="hr-HR" sz="2000" u="sng" dirty="0"/>
              <a:t>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000" b="1" u="sng" dirty="0"/>
              <a:t>registracije</a:t>
            </a:r>
            <a:r>
              <a:rPr lang="hr-HR" sz="2000" dirty="0"/>
              <a:t> cjepiva:  	         Agencija za lijekove i  medicinske proizvode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000" b="1" u="sng" dirty="0"/>
              <a:t>Distribucija</a:t>
            </a:r>
            <a:r>
              <a:rPr lang="hr-HR" sz="2000" dirty="0"/>
              <a:t>  cjepiva:    	         Županijski zavodi za javno zdravstvo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000" b="1" u="sng" dirty="0"/>
              <a:t>Provedba</a:t>
            </a:r>
            <a:r>
              <a:rPr lang="hr-HR" sz="2000" dirty="0"/>
              <a:t> cijepljenja:	         liječnici opće i obiteljske medicine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000" dirty="0"/>
              <a:t> 				         liječnici pedijatri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000" dirty="0"/>
              <a:t>				         liječnici školske medicine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000" dirty="0"/>
              <a:t>				         liječnici epidemiolozi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000" b="1" u="sng" dirty="0"/>
              <a:t>Evaluacija</a:t>
            </a:r>
            <a:r>
              <a:rPr lang="hr-HR" sz="2000" dirty="0"/>
              <a:t> Programa :                  Služba za epidemiologiju zaraznih bolesti  HZJZ</a:t>
            </a:r>
          </a:p>
        </p:txBody>
      </p:sp>
    </p:spTree>
    <p:extLst>
      <p:ext uri="{BB962C8B-B14F-4D97-AF65-F5344CB8AC3E}">
        <p14:creationId xmlns:p14="http://schemas.microsoft.com/office/powerpoint/2010/main" val="204194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323730"/>
          </a:xfrm>
        </p:spPr>
        <p:txBody>
          <a:bodyPr>
            <a:normAutofit/>
          </a:bodyPr>
          <a:lstStyle/>
          <a:p>
            <a:pPr>
              <a:buNone/>
            </a:pPr>
            <a:endParaRPr lang="hr-HR" b="1" dirty="0"/>
          </a:p>
          <a:p>
            <a:pPr>
              <a:buNone/>
            </a:pPr>
            <a:endParaRPr lang="hr-HR" b="1" dirty="0"/>
          </a:p>
          <a:p>
            <a:pPr algn="ctr">
              <a:buNone/>
            </a:pPr>
            <a:r>
              <a:rPr lang="hr-HR" sz="3800" b="1" dirty="0"/>
              <a:t>VELIKA ODGOVORNOST</a:t>
            </a:r>
          </a:p>
          <a:p>
            <a:pPr>
              <a:buNone/>
            </a:pPr>
            <a:endParaRPr lang="hr-HR" b="1" dirty="0"/>
          </a:p>
          <a:p>
            <a:pPr algn="ctr">
              <a:buNone/>
            </a:pPr>
            <a:r>
              <a:rPr lang="hr-HR" b="1" dirty="0"/>
              <a:t>nužno prisutna procjena i evaluacija od strane</a:t>
            </a:r>
          </a:p>
          <a:p>
            <a:pPr algn="ctr">
              <a:buNone/>
            </a:pPr>
            <a:r>
              <a:rPr lang="hr-HR" b="1" u="sng" dirty="0"/>
              <a:t>stručne, kvalitetne i profesionalne grupe stručnjaka: </a:t>
            </a:r>
          </a:p>
          <a:p>
            <a:pPr algn="ctr">
              <a:buNone/>
            </a:pPr>
            <a:endParaRPr lang="hr-HR" b="1" dirty="0"/>
          </a:p>
          <a:p>
            <a:pPr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638978"/>
              </p:ext>
            </p:extLst>
          </p:nvPr>
        </p:nvGraphicFramePr>
        <p:xfrm>
          <a:off x="1892300" y="0"/>
          <a:ext cx="5357813" cy="2276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5357520" imgH="3992040" progId="">
                  <p:embed/>
                </p:oleObj>
              </mc:Choice>
              <mc:Fallback>
                <p:oleObj name="Clip" r:id="rId2" imgW="5357520" imgH="3992040" progId="">
                  <p:embed/>
                  <p:pic>
                    <p:nvPicPr>
                      <p:cNvPr id="706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0"/>
                        <a:ext cx="5357813" cy="22768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500835"/>
          </a:xfrm>
        </p:spPr>
        <p:txBody>
          <a:bodyPr lIns="90000" tIns="46800" rIns="90000" bIns="46800">
            <a:noAutofit/>
          </a:bodyPr>
          <a:lstStyle/>
          <a:p>
            <a:pPr marL="431800" indent="-323850" algn="ctr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StarSymbo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hr-HR" sz="2800" dirty="0"/>
              <a:t>U RH ZAKONSKI OBAVEZNO CIJEPLJENJE </a:t>
            </a:r>
          </a:p>
          <a:p>
            <a:pPr marL="431800" indent="-323850" algn="ctr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StarSymbo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hr-HR" sz="2800" dirty="0"/>
              <a:t>PROTIV 11 ZARAZNIH BOLESTI:</a:t>
            </a:r>
          </a:p>
          <a:p>
            <a:pPr marL="431800" indent="-323850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hr-HR" sz="2800" dirty="0"/>
              <a:t>tuberkuloza (BCG)</a:t>
            </a:r>
          </a:p>
          <a:p>
            <a:pPr marL="431800" indent="-323850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hr-HR" sz="2800" dirty="0"/>
              <a:t>difterija (</a:t>
            </a:r>
            <a:r>
              <a:rPr lang="hr-HR" sz="2800" dirty="0" err="1"/>
              <a:t>Di</a:t>
            </a:r>
            <a:r>
              <a:rPr lang="hr-HR" sz="2800" dirty="0"/>
              <a:t>)</a:t>
            </a:r>
          </a:p>
          <a:p>
            <a:pPr marL="431800" indent="-323850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hr-HR" sz="2800" dirty="0"/>
              <a:t>tetanus (Te)</a:t>
            </a:r>
          </a:p>
          <a:p>
            <a:pPr marL="431800" indent="-323850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hr-HR" sz="2800" dirty="0"/>
              <a:t>hripavac-</a:t>
            </a:r>
            <a:r>
              <a:rPr lang="hr-HR" sz="2800" dirty="0" err="1"/>
              <a:t>pertusis</a:t>
            </a:r>
            <a:r>
              <a:rPr lang="hr-HR" sz="2800" dirty="0"/>
              <a:t> (</a:t>
            </a:r>
            <a:r>
              <a:rPr lang="hr-HR" sz="2800" dirty="0" err="1"/>
              <a:t>Per</a:t>
            </a:r>
            <a:r>
              <a:rPr lang="hr-HR" sz="2800" dirty="0"/>
              <a:t>)</a:t>
            </a:r>
          </a:p>
          <a:p>
            <a:pPr marL="431800" indent="-323850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hr-HR" sz="2800" dirty="0"/>
              <a:t>dječja paraliza-</a:t>
            </a:r>
            <a:r>
              <a:rPr lang="hr-HR" sz="2800" dirty="0" err="1"/>
              <a:t>poliomijeliois</a:t>
            </a:r>
            <a:r>
              <a:rPr lang="hr-HR" sz="2800" dirty="0"/>
              <a:t> (Polio)</a:t>
            </a:r>
          </a:p>
          <a:p>
            <a:pPr marL="431800" indent="-323850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hr-HR" sz="2800" dirty="0"/>
              <a:t>ospice-morbili (</a:t>
            </a:r>
            <a:r>
              <a:rPr lang="hr-HR" sz="2800" dirty="0" err="1"/>
              <a:t>Mo</a:t>
            </a:r>
            <a:r>
              <a:rPr lang="hr-HR" sz="2800" dirty="0"/>
              <a:t>)</a:t>
            </a:r>
          </a:p>
          <a:p>
            <a:pPr marL="431800" indent="-323850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hr-HR" sz="2800" dirty="0"/>
              <a:t>zaušnjaci-</a:t>
            </a:r>
            <a:r>
              <a:rPr lang="hr-HR" sz="2800" dirty="0" err="1"/>
              <a:t>parotitis</a:t>
            </a:r>
            <a:r>
              <a:rPr lang="hr-HR" sz="2800" dirty="0"/>
              <a:t>-</a:t>
            </a:r>
            <a:r>
              <a:rPr lang="hr-HR" sz="2800" dirty="0" err="1"/>
              <a:t>mumps</a:t>
            </a:r>
            <a:r>
              <a:rPr lang="hr-HR" sz="2800" dirty="0"/>
              <a:t> (Pa) </a:t>
            </a:r>
          </a:p>
          <a:p>
            <a:pPr marL="431800" indent="-32385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hr-HR" sz="2800" dirty="0"/>
              <a:t>rubeola-</a:t>
            </a:r>
            <a:r>
              <a:rPr lang="hr-HR" sz="2800" dirty="0" err="1"/>
              <a:t>crljenka</a:t>
            </a:r>
            <a:r>
              <a:rPr lang="hr-HR" sz="2800" dirty="0"/>
              <a:t> (</a:t>
            </a:r>
            <a:r>
              <a:rPr lang="hr-HR" sz="2800" dirty="0" err="1"/>
              <a:t>Ru</a:t>
            </a:r>
            <a:r>
              <a:rPr lang="hr-HR" sz="2800" dirty="0"/>
              <a:t>)</a:t>
            </a:r>
          </a:p>
          <a:p>
            <a:pPr marL="431800" indent="-32385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hr-HR" sz="2800" dirty="0"/>
              <a:t>virusni hepatitis B (HB) </a:t>
            </a:r>
          </a:p>
          <a:p>
            <a:pPr marL="431800" indent="-323850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hr-HR" sz="2800" dirty="0"/>
              <a:t>bolesti izazvane s </a:t>
            </a:r>
            <a:r>
              <a:rPr lang="hr-HR" sz="2800" dirty="0" err="1"/>
              <a:t>Haemophylus</a:t>
            </a:r>
            <a:r>
              <a:rPr lang="hr-HR" sz="2800" dirty="0"/>
              <a:t> </a:t>
            </a:r>
            <a:r>
              <a:rPr lang="hr-HR" sz="2800" dirty="0" err="1"/>
              <a:t>inf</a:t>
            </a:r>
            <a:r>
              <a:rPr lang="hr-HR" sz="2800" dirty="0"/>
              <a:t>. tipa B (</a:t>
            </a:r>
            <a:r>
              <a:rPr lang="hr-HR" sz="2800" dirty="0" err="1"/>
              <a:t>HiB</a:t>
            </a:r>
            <a:r>
              <a:rPr lang="hr-HR" sz="2800" dirty="0"/>
              <a:t>)</a:t>
            </a:r>
          </a:p>
          <a:p>
            <a:pPr marL="431800" indent="-323850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hr-HR" sz="2800" dirty="0" err="1"/>
              <a:t>pneumokokno</a:t>
            </a:r>
            <a:r>
              <a:rPr lang="hr-HR" sz="2800" dirty="0"/>
              <a:t> cjepivo</a:t>
            </a:r>
          </a:p>
        </p:txBody>
      </p:sp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 flipV="1">
            <a:off x="0" y="-45718"/>
            <a:ext cx="9144000" cy="45719"/>
          </a:xfrm>
        </p:spPr>
        <p:txBody>
          <a:bodyPr lIns="90000" tIns="46800" rIns="90000" bIns="46800">
            <a:noAutofit/>
          </a:bodyPr>
          <a:lstStyle/>
          <a:p>
            <a:pPr algn="ctr" eaLnBrk="1">
              <a:lnSpc>
                <a:spcPct val="100000"/>
              </a:lnSpc>
              <a:buSzPct val="45000"/>
              <a:buFont typeface="StarSymbo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hr-H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71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56D178-2CB2-D1EF-420F-EB2140ED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3911FD0-1717-02C5-3549-2115FEA45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340768"/>
            <a:ext cx="871296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8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E3E7A0-5597-2710-6541-8E3F5D83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/>
          <a:lstStyle/>
          <a:p>
            <a:r>
              <a:rPr lang="hr-HR" dirty="0"/>
              <a:t>KRONOLOGIJA UVOĐENJA CJEPIVA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1CF650FA-F105-E949-0AB5-6670644CA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866338"/>
              </p:ext>
            </p:extLst>
          </p:nvPr>
        </p:nvGraphicFramePr>
        <p:xfrm>
          <a:off x="539552" y="1600200"/>
          <a:ext cx="8147248" cy="506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192342303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178096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cjepivo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godina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64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BCG</a:t>
                      </a: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1948.</a:t>
                      </a:r>
                    </a:p>
                  </a:txBody>
                  <a:tcPr marL="90000" marR="90000" marT="60912" marB="46800" horzOverflow="overflow"/>
                </a:tc>
                <a:extLst>
                  <a:ext uri="{0D108BD9-81ED-4DB2-BD59-A6C34878D82A}">
                    <a16:rowId xmlns:a16="http://schemas.microsoft.com/office/drawing/2014/main" val="347813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Difterija</a:t>
                      </a: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1948.</a:t>
                      </a:r>
                    </a:p>
                  </a:txBody>
                  <a:tcPr marL="90000" marR="90000" marT="60912" marB="46800" horzOverflow="overflow"/>
                </a:tc>
                <a:extLst>
                  <a:ext uri="{0D108BD9-81ED-4DB2-BD59-A6C34878D82A}">
                    <a16:rowId xmlns:a16="http://schemas.microsoft.com/office/drawing/2014/main" val="87363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Tetanus</a:t>
                      </a: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1955.</a:t>
                      </a:r>
                    </a:p>
                  </a:txBody>
                  <a:tcPr marL="90000" marR="90000" marT="60912" marB="46800" horzOverflow="overflow"/>
                </a:tc>
                <a:extLst>
                  <a:ext uri="{0D108BD9-81ED-4DB2-BD59-A6C34878D82A}">
                    <a16:rowId xmlns:a16="http://schemas.microsoft.com/office/drawing/2014/main" val="364056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Hripavac</a:t>
                      </a: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1959.</a:t>
                      </a:r>
                    </a:p>
                  </a:txBody>
                  <a:tcPr marL="90000" marR="90000" marT="60912" marB="46800" horzOverflow="overflow"/>
                </a:tc>
                <a:extLst>
                  <a:ext uri="{0D108BD9-81ED-4DB2-BD59-A6C34878D82A}">
                    <a16:rowId xmlns:a16="http://schemas.microsoft.com/office/drawing/2014/main" val="927287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Dječja paraliza</a:t>
                      </a: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1961.</a:t>
                      </a:r>
                    </a:p>
                  </a:txBody>
                  <a:tcPr marL="90000" marR="90000" marT="60912" marB="46800" horzOverflow="overflow"/>
                </a:tc>
                <a:extLst>
                  <a:ext uri="{0D108BD9-81ED-4DB2-BD59-A6C34878D82A}">
                    <a16:rowId xmlns:a16="http://schemas.microsoft.com/office/drawing/2014/main" val="482087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Ospice</a:t>
                      </a: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1968.</a:t>
                      </a:r>
                    </a:p>
                  </a:txBody>
                  <a:tcPr marL="90000" marR="90000" marT="60912" marB="46800" horzOverflow="overflow"/>
                </a:tc>
                <a:extLst>
                  <a:ext uri="{0D108BD9-81ED-4DB2-BD59-A6C34878D82A}">
                    <a16:rowId xmlns:a16="http://schemas.microsoft.com/office/drawing/2014/main" val="144920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Rubeola</a:t>
                      </a: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1975.</a:t>
                      </a:r>
                    </a:p>
                  </a:txBody>
                  <a:tcPr marL="90000" marR="90000" marT="60912" marB="46800" horzOverflow="overflow"/>
                </a:tc>
                <a:extLst>
                  <a:ext uri="{0D108BD9-81ED-4DB2-BD59-A6C34878D82A}">
                    <a16:rowId xmlns:a16="http://schemas.microsoft.com/office/drawing/2014/main" val="294495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Zaušnjaci</a:t>
                      </a: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1976.</a:t>
                      </a:r>
                    </a:p>
                  </a:txBody>
                  <a:tcPr marL="90000" marR="90000" marT="60912" marB="46800" horzOverflow="overflow"/>
                </a:tc>
                <a:extLst>
                  <a:ext uri="{0D108BD9-81ED-4DB2-BD59-A6C34878D82A}">
                    <a16:rowId xmlns:a16="http://schemas.microsoft.com/office/drawing/2014/main" val="258948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Hepatitis B VI razred OŠ</a:t>
                      </a: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1999.</a:t>
                      </a:r>
                    </a:p>
                  </a:txBody>
                  <a:tcPr marL="90000" marR="90000" marT="60912" marB="46800" horzOverflow="overflow"/>
                </a:tc>
                <a:extLst>
                  <a:ext uri="{0D108BD9-81ED-4DB2-BD59-A6C34878D82A}">
                    <a16:rowId xmlns:a16="http://schemas.microsoft.com/office/drawing/2014/main" val="119990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H. </a:t>
                      </a:r>
                      <a:r>
                        <a:rPr kumimoji="0" lang="hr-H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influenzae</a:t>
                      </a: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tip B</a:t>
                      </a: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2002.</a:t>
                      </a:r>
                    </a:p>
                  </a:txBody>
                  <a:tcPr marL="90000" marR="90000" marT="60912" marB="46800" horzOverflow="overflow"/>
                </a:tc>
                <a:extLst>
                  <a:ext uri="{0D108BD9-81ED-4DB2-BD59-A6C34878D82A}">
                    <a16:rowId xmlns:a16="http://schemas.microsoft.com/office/drawing/2014/main" val="2985491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Hepatitis B – u rodilištu</a:t>
                      </a: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2007.</a:t>
                      </a:r>
                    </a:p>
                  </a:txBody>
                  <a:tcPr marL="90000" marR="90000" marT="60912" marB="46800" horzOverflow="overflow"/>
                </a:tc>
                <a:extLst>
                  <a:ext uri="{0D108BD9-81ED-4DB2-BD59-A6C34878D82A}">
                    <a16:rowId xmlns:a16="http://schemas.microsoft.com/office/drawing/2014/main" val="1794679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Pneumokokno</a:t>
                      </a: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cjepivo</a:t>
                      </a:r>
                    </a:p>
                  </a:txBody>
                  <a:tcPr marL="90000" marR="90000" marT="60912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ts val="338"/>
                        </a:spcBef>
                        <a:spcAft>
                          <a:spcPts val="33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2019.</a:t>
                      </a:r>
                    </a:p>
                  </a:txBody>
                  <a:tcPr marL="90000" marR="90000" marT="60912" marB="46800" horzOverflow="overflow"/>
                </a:tc>
                <a:extLst>
                  <a:ext uri="{0D108BD9-81ED-4DB2-BD59-A6C34878D82A}">
                    <a16:rowId xmlns:a16="http://schemas.microsoft.com/office/drawing/2014/main" val="1804439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94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9CF488-9045-EB52-F470-5D5B33A2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50312"/>
          </a:xfrm>
        </p:spPr>
        <p:txBody>
          <a:bodyPr>
            <a:normAutofit fontScale="90000"/>
          </a:bodyPr>
          <a:lstStyle/>
          <a:p>
            <a:r>
              <a:rPr lang="hr-HR" dirty="0"/>
              <a:t>APSOLUTNI BROJ OBOLJELIH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CEF97A06-6FD4-C4A1-8EB9-643C9F996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174970"/>
              </p:ext>
            </p:extLst>
          </p:nvPr>
        </p:nvGraphicFramePr>
        <p:xfrm>
          <a:off x="179513" y="666944"/>
          <a:ext cx="8784974" cy="5768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770">
                  <a:extLst>
                    <a:ext uri="{9D8B030D-6E8A-4147-A177-3AD203B41FA5}">
                      <a16:colId xmlns:a16="http://schemas.microsoft.com/office/drawing/2014/main" val="3937367674"/>
                    </a:ext>
                  </a:extLst>
                </a:gridCol>
                <a:gridCol w="2305111">
                  <a:extLst>
                    <a:ext uri="{9D8B030D-6E8A-4147-A177-3AD203B41FA5}">
                      <a16:colId xmlns:a16="http://schemas.microsoft.com/office/drawing/2014/main" val="1390955572"/>
                    </a:ext>
                  </a:extLst>
                </a:gridCol>
                <a:gridCol w="1479902">
                  <a:extLst>
                    <a:ext uri="{9D8B030D-6E8A-4147-A177-3AD203B41FA5}">
                      <a16:colId xmlns:a16="http://schemas.microsoft.com/office/drawing/2014/main" val="4106075181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3296739474"/>
                    </a:ext>
                  </a:extLst>
                </a:gridCol>
              </a:tblGrid>
              <a:tr h="1176514"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Bolest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petogodišnje razdoblje prije / u vrijeme uvođenja cjepiva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petogodišnje razdoblje </a:t>
                      </a:r>
                    </a:p>
                    <a:p>
                      <a:r>
                        <a:rPr lang="hr-HR" dirty="0"/>
                        <a:t>2016-2020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r>
                        <a:rPr lang="hr-HR" dirty="0"/>
                        <a:t>Redukcija </a:t>
                      </a:r>
                      <a:r>
                        <a:rPr lang="hr-HR" dirty="0" err="1"/>
                        <a:t>oboljevanja</a:t>
                      </a:r>
                      <a:r>
                        <a:rPr lang="hr-HR" dirty="0"/>
                        <a:t>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664192"/>
                  </a:ext>
                </a:extLst>
              </a:tr>
              <a:tr h="347781">
                <a:tc>
                  <a:txBody>
                    <a:bodyPr/>
                    <a:lstStyle/>
                    <a:p>
                      <a:r>
                        <a:rPr lang="hr-HR" dirty="0"/>
                        <a:t>Difterija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455397"/>
                  </a:ext>
                </a:extLst>
              </a:tr>
              <a:tr h="347781">
                <a:tc>
                  <a:txBody>
                    <a:bodyPr/>
                    <a:lstStyle/>
                    <a:p>
                      <a:r>
                        <a:rPr lang="hr-HR" dirty="0"/>
                        <a:t>Tetanus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1860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&gt;99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70598"/>
                  </a:ext>
                </a:extLst>
              </a:tr>
              <a:tr h="367673">
                <a:tc>
                  <a:txBody>
                    <a:bodyPr/>
                    <a:lstStyle/>
                    <a:p>
                      <a:r>
                        <a:rPr lang="hr-HR" dirty="0"/>
                        <a:t>Hripavac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7 393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89763"/>
                  </a:ext>
                </a:extLst>
              </a:tr>
              <a:tr h="347781">
                <a:tc>
                  <a:txBody>
                    <a:bodyPr/>
                    <a:lstStyle/>
                    <a:p>
                      <a:r>
                        <a:rPr lang="hr-HR" dirty="0"/>
                        <a:t>Poliomijelitis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2190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308671"/>
                  </a:ext>
                </a:extLst>
              </a:tr>
              <a:tr h="347781">
                <a:tc>
                  <a:txBody>
                    <a:bodyPr/>
                    <a:lstStyle/>
                    <a:p>
                      <a:r>
                        <a:rPr lang="hr-HR" dirty="0"/>
                        <a:t>Ospice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15 183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&gt;99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50441"/>
                  </a:ext>
                </a:extLst>
              </a:tr>
              <a:tr h="347781">
                <a:tc>
                  <a:txBody>
                    <a:bodyPr/>
                    <a:lstStyle/>
                    <a:p>
                      <a:r>
                        <a:rPr lang="hr-HR" dirty="0" err="1"/>
                        <a:t>Rubela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11 248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23866"/>
                  </a:ext>
                </a:extLst>
              </a:tr>
              <a:tr h="347781">
                <a:tc>
                  <a:txBody>
                    <a:bodyPr/>
                    <a:lstStyle/>
                    <a:p>
                      <a:r>
                        <a:rPr lang="hr-HR" dirty="0" err="1"/>
                        <a:t>Parotitis</a:t>
                      </a:r>
                      <a:r>
                        <a:rPr lang="hr-H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8 569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&gt;99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79698"/>
                  </a:ext>
                </a:extLst>
              </a:tr>
              <a:tr h="462580">
                <a:tc>
                  <a:txBody>
                    <a:bodyPr/>
                    <a:lstStyle/>
                    <a:p>
                      <a:r>
                        <a:rPr lang="hr-HR" dirty="0"/>
                        <a:t>Tuberkuloza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13 785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24043"/>
                  </a:ext>
                </a:extLst>
              </a:tr>
              <a:tr h="608616">
                <a:tc>
                  <a:txBody>
                    <a:bodyPr/>
                    <a:lstStyle/>
                    <a:p>
                      <a:r>
                        <a:rPr lang="hr-HR" dirty="0"/>
                        <a:t>Hepatitis B akutni </a:t>
                      </a:r>
                    </a:p>
                    <a:p>
                      <a:r>
                        <a:rPr lang="hr-HR" dirty="0"/>
                        <a:t>*(1996-1998 / 2016/2020)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319241"/>
                  </a:ext>
                </a:extLst>
              </a:tr>
              <a:tr h="869452">
                <a:tc>
                  <a:txBody>
                    <a:bodyPr/>
                    <a:lstStyle/>
                    <a:p>
                      <a:r>
                        <a:rPr lang="sv-SE" dirty="0"/>
                        <a:t>Hib invazivna bolest (meningitis i sepsa) </a:t>
                      </a:r>
                      <a:endParaRPr lang="hr-HR" dirty="0"/>
                    </a:p>
                    <a:p>
                      <a:r>
                        <a:rPr lang="sv-SE" dirty="0"/>
                        <a:t>*(1999-2001 / 2016-2020)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598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69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TUBERKULOZA-1948.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1" name="Picture 3" descr="C:\Users\HES\Pictures\TBC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1142984"/>
            <a:ext cx="2600838" cy="2340754"/>
          </a:xfrm>
          <a:prstGeom prst="rect">
            <a:avLst/>
          </a:prstGeom>
          <a:noFill/>
        </p:spPr>
      </p:pic>
      <p:graphicFrame>
        <p:nvGraphicFramePr>
          <p:cNvPr id="7170" name="Object 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27260000"/>
              </p:ext>
            </p:extLst>
          </p:nvPr>
        </p:nvGraphicFramePr>
        <p:xfrm>
          <a:off x="3500430" y="2361353"/>
          <a:ext cx="5357850" cy="2906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325100" imgH="6610502" progId="">
                  <p:embed/>
                </p:oleObj>
              </mc:Choice>
              <mc:Fallback>
                <p:oleObj r:id="rId3" imgW="10325100" imgH="6610502" progId="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2361353"/>
                        <a:ext cx="5357850" cy="29067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5" descr="C:\Users\HES\Pictures\TBC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592" y="3429000"/>
            <a:ext cx="245796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DIFTERIJA-1948. 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5" name="Picture 3" descr="E:\imagesCA9S2C3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1857388" cy="2428892"/>
          </a:xfrm>
          <a:prstGeom prst="rect">
            <a:avLst/>
          </a:prstGeom>
          <a:noFill/>
        </p:spPr>
      </p:pic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500430" y="1500174"/>
          <a:ext cx="5643570" cy="307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191692" imgH="5295844" progId="">
                  <p:embed/>
                </p:oleObj>
              </mc:Choice>
              <mc:Fallback>
                <p:oleObj r:id="rId3" imgW="9191692" imgH="5295844" progId="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1500174"/>
                        <a:ext cx="5643570" cy="30718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TETANUS-1955.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1" name="Picture 3" descr="E:\Tetanus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0984" y="1285860"/>
            <a:ext cx="1912620" cy="1785950"/>
          </a:xfrm>
          <a:prstGeom prst="rect">
            <a:avLst/>
          </a:prstGeom>
          <a:noFill/>
        </p:spPr>
      </p:pic>
      <p:graphicFrame>
        <p:nvGraphicFramePr>
          <p:cNvPr id="2050" name="Object 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714744" y="1357298"/>
          <a:ext cx="5214973" cy="332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115313" imgH="5724641" progId="">
                  <p:embed/>
                </p:oleObj>
              </mc:Choice>
              <mc:Fallback>
                <p:oleObj r:id="rId3" imgW="9115313" imgH="5724641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1357298"/>
                        <a:ext cx="5214973" cy="33274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C:\Users\HES\Pictures\TETAN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786190"/>
            <a:ext cx="2143140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ZARAZNE BOLESTI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kroz povijest ljudskog roda snažni utjecaj:</a:t>
            </a:r>
          </a:p>
          <a:p>
            <a:pPr lvl="1"/>
            <a:r>
              <a:rPr lang="hr-HR" dirty="0"/>
              <a:t>demografski (morbiditet i mortalitet)</a:t>
            </a:r>
          </a:p>
          <a:p>
            <a:pPr lvl="1"/>
            <a:r>
              <a:rPr lang="hr-HR" dirty="0"/>
              <a:t>geopolitički</a:t>
            </a:r>
          </a:p>
          <a:p>
            <a:pPr lvl="1"/>
            <a:r>
              <a:rPr lang="hr-HR" dirty="0"/>
              <a:t>ekonomski</a:t>
            </a:r>
          </a:p>
          <a:p>
            <a:pPr lvl="1"/>
            <a:r>
              <a:rPr lang="hr-HR" dirty="0"/>
              <a:t>religijski</a:t>
            </a:r>
          </a:p>
          <a:p>
            <a:pPr lvl="1"/>
            <a:r>
              <a:rPr lang="hr-HR" dirty="0"/>
              <a:t>antropološki</a:t>
            </a:r>
          </a:p>
          <a:p>
            <a:pPr lvl="1"/>
            <a:r>
              <a:rPr lang="hr-HR" dirty="0"/>
              <a:t>sociološki</a:t>
            </a:r>
          </a:p>
          <a:p>
            <a:pPr lvl="1"/>
            <a:endParaRPr lang="hr-HR" dirty="0"/>
          </a:p>
          <a:p>
            <a:pPr marL="457200" lvl="1" indent="0">
              <a:buNone/>
            </a:pPr>
            <a:r>
              <a:rPr lang="hr-HR" dirty="0"/>
              <a:t>→TENDENCIJA DA SE SMANJI UTJECAJ ZARAZNIH BOLESTI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1858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HRIPAVAC – PERTUSIS-1959.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9" name="Picture 3" descr="C:\Users\HES\Pictures\PERTUSIS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2857520" cy="1500198"/>
          </a:xfrm>
          <a:prstGeom prst="rect">
            <a:avLst/>
          </a:prstGeom>
          <a:noFill/>
        </p:spPr>
      </p:pic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857621" y="1785926"/>
          <a:ext cx="4829180" cy="29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734595" imgH="6334060" progId="">
                  <p:embed/>
                </p:oleObj>
              </mc:Choice>
              <mc:Fallback>
                <p:oleObj r:id="rId3" imgW="9734595" imgH="6334060" progId="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1" y="1785926"/>
                        <a:ext cx="4829180" cy="294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 descr="C:\Users\HES\Pictures\PERTUSIS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143248"/>
            <a:ext cx="2286016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DJEČJA PARALIZA-1961.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/>
              <a:t>POLIO FREE - 2002.</a:t>
            </a:r>
          </a:p>
        </p:txBody>
      </p:sp>
      <p:pic>
        <p:nvPicPr>
          <p:cNvPr id="5123" name="Picture 3" descr="C:\Users\HES\Pictures\POLIO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589240"/>
            <a:ext cx="1428760" cy="928694"/>
          </a:xfrm>
          <a:prstGeom prst="rect">
            <a:avLst/>
          </a:prstGeom>
          <a:noFill/>
        </p:spPr>
      </p:pic>
      <p:graphicFrame>
        <p:nvGraphicFramePr>
          <p:cNvPr id="5122" name="Object 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45025" y="2143125"/>
          <a:ext cx="4041775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191692" imgH="5791110" progId="">
                  <p:embed/>
                </p:oleObj>
              </mc:Choice>
              <mc:Fallback>
                <p:oleObj r:id="rId3" imgW="9191692" imgH="5791110" progId="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2143125"/>
                        <a:ext cx="4041775" cy="254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Picture 4" descr="C:\Users\HES\Pictures\POLIO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1785926"/>
            <a:ext cx="1785950" cy="1214446"/>
          </a:xfrm>
          <a:prstGeom prst="rect">
            <a:avLst/>
          </a:prstGeom>
          <a:noFill/>
        </p:spPr>
      </p:pic>
      <p:pic>
        <p:nvPicPr>
          <p:cNvPr id="5125" name="Picture 5" descr="C:\Users\HES\Pictures\POLIO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3857628"/>
            <a:ext cx="2000264" cy="1314453"/>
          </a:xfrm>
          <a:prstGeom prst="rect">
            <a:avLst/>
          </a:prstGeom>
          <a:noFill/>
        </p:spPr>
      </p:pic>
      <p:pic>
        <p:nvPicPr>
          <p:cNvPr id="5126" name="Picture 6" descr="C:\Users\HES\Pictures\POLIO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571612"/>
            <a:ext cx="1509714" cy="1385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OSPICE-1968.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Picture 2" descr="E:\200px-RougeoleDP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2714644" cy="3071834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82981130"/>
              </p:ext>
            </p:extLst>
          </p:nvPr>
        </p:nvGraphicFramePr>
        <p:xfrm>
          <a:off x="3236615" y="1236059"/>
          <a:ext cx="3981450" cy="28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610882" imgH="6991525" progId="">
                  <p:embed/>
                </p:oleObj>
              </mc:Choice>
              <mc:Fallback>
                <p:oleObj r:id="rId3" imgW="9610882" imgH="6991525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615" y="1236059"/>
                        <a:ext cx="3981450" cy="289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E:\ospice_kozic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1840" y="4026978"/>
            <a:ext cx="4191000" cy="2819400"/>
          </a:xfrm>
          <a:prstGeom prst="rect">
            <a:avLst/>
          </a:prstGeom>
          <a:noFill/>
        </p:spPr>
      </p:pic>
      <p:pic>
        <p:nvPicPr>
          <p:cNvPr id="5" name="Picture 3" descr="C:\Users\HES\Pictures\MORBILI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624386"/>
            <a:ext cx="1428760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04664"/>
            <a:ext cx="8640960" cy="6336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MUMPS-ZAUŠNJACI-1976.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9" name="Picture 3" descr="C:\Users\HES\Pictures\PAROTITIS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13176"/>
            <a:ext cx="1214446" cy="1428760"/>
          </a:xfrm>
          <a:prstGeom prst="rect">
            <a:avLst/>
          </a:prstGeom>
          <a:noFill/>
        </p:spPr>
      </p:pic>
      <p:graphicFrame>
        <p:nvGraphicFramePr>
          <p:cNvPr id="9218" name="Object 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45025" y="1965325"/>
          <a:ext cx="4040188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182010" imgH="6591266" progId="">
                  <p:embed/>
                </p:oleObj>
              </mc:Choice>
              <mc:Fallback>
                <p:oleObj r:id="rId3" imgW="9182010" imgH="6591266" progId="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1965325"/>
                        <a:ext cx="4040188" cy="290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4" descr="C:\Users\HES\Pictures\PAROTITIS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772488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RUBEOLA-1977.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5" name="Picture 3" descr="C:\Users\HES\Pictures\RUBEOLA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0776" y="2353142"/>
            <a:ext cx="1285884" cy="1357322"/>
          </a:xfrm>
          <a:prstGeom prst="rect">
            <a:avLst/>
          </a:prstGeom>
          <a:noFill/>
        </p:spPr>
      </p:pic>
      <p:graphicFrame>
        <p:nvGraphicFramePr>
          <p:cNvPr id="8194" name="Object 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83305788"/>
              </p:ext>
            </p:extLst>
          </p:nvPr>
        </p:nvGraphicFramePr>
        <p:xfrm>
          <a:off x="-37169" y="3789040"/>
          <a:ext cx="4041775" cy="242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829518" imgH="5295844" progId="">
                  <p:embed/>
                </p:oleObj>
              </mc:Choice>
              <mc:Fallback>
                <p:oleObj r:id="rId3" imgW="8829518" imgH="5295844" progId="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7169" y="3789040"/>
                        <a:ext cx="4041775" cy="2424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4" descr="C:\Users\HES\Pictures\RUBEOL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714620"/>
            <a:ext cx="1928826" cy="1571636"/>
          </a:xfrm>
          <a:prstGeom prst="rect">
            <a:avLst/>
          </a:prstGeom>
          <a:noFill/>
        </p:spPr>
      </p:pic>
      <p:pic>
        <p:nvPicPr>
          <p:cNvPr id="8197" name="Picture 5" descr="C:\Users\HES\Pictures\RUBEOLA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9925" y="2571744"/>
            <a:ext cx="171451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hr-HR" dirty="0"/>
              <a:t>VIRUSNI HEPATITIS TIPA B-1999.</a:t>
            </a:r>
          </a:p>
        </p:txBody>
      </p:sp>
      <p:pic>
        <p:nvPicPr>
          <p:cNvPr id="4" name="Picture 2" descr="C:\Users\HES\Pictures\HEPATITI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1928826" cy="2000264"/>
          </a:xfrm>
          <a:prstGeom prst="rect">
            <a:avLst/>
          </a:prstGeom>
          <a:noFill/>
        </p:spPr>
      </p:pic>
      <p:graphicFrame>
        <p:nvGraphicFramePr>
          <p:cNvPr id="72706" name="Object 1"/>
          <p:cNvGraphicFramePr>
            <a:graphicFrameLocks noChangeAspect="1"/>
          </p:cNvGraphicFramePr>
          <p:nvPr/>
        </p:nvGraphicFramePr>
        <p:xfrm>
          <a:off x="2714625" y="1143000"/>
          <a:ext cx="6429375" cy="2857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889280" imgH="3304212" progId="">
                  <p:embed/>
                </p:oleObj>
              </mc:Choice>
              <mc:Fallback>
                <p:oleObj r:id="rId3" imgW="5889280" imgH="3304212" progId="">
                  <p:embed/>
                  <p:pic>
                    <p:nvPicPr>
                      <p:cNvPr id="7270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1143000"/>
                        <a:ext cx="6429375" cy="2857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C:\Users\HES\Pictures\HEPATITIS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786190"/>
            <a:ext cx="1857388" cy="1500198"/>
          </a:xfrm>
          <a:prstGeom prst="rect">
            <a:avLst/>
          </a:prstGeom>
          <a:noFill/>
        </p:spPr>
      </p:pic>
      <p:pic>
        <p:nvPicPr>
          <p:cNvPr id="7" name="Picture 2" descr="C:\Users\HES\Pictures\HEPATITIS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857628"/>
            <a:ext cx="2143108" cy="1785950"/>
          </a:xfrm>
          <a:prstGeom prst="rect">
            <a:avLst/>
          </a:prstGeom>
          <a:noFill/>
        </p:spPr>
      </p:pic>
      <p:pic>
        <p:nvPicPr>
          <p:cNvPr id="8" name="Picture 3" descr="C:\Users\HES\Pictures\HEPATITIS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832" y="4530545"/>
            <a:ext cx="331236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NEOBAVEZNA CIJEPLJENJA</a:t>
            </a:r>
            <a:br>
              <a:rPr lang="hr-HR" dirty="0"/>
            </a:br>
            <a:r>
              <a:rPr lang="hr-HR" dirty="0"/>
              <a:t>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764705"/>
            <a:ext cx="4040188" cy="1152128"/>
          </a:xfrm>
        </p:spPr>
        <p:txBody>
          <a:bodyPr>
            <a:normAutofit/>
          </a:bodyPr>
          <a:lstStyle/>
          <a:p>
            <a:r>
              <a:rPr lang="hr-HR" dirty="0"/>
              <a:t>Financiranje: HZZO </a:t>
            </a:r>
          </a:p>
          <a:p>
            <a:r>
              <a:rPr lang="hr-HR" dirty="0"/>
              <a:t>za rizične skupine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Tx/>
              <a:buChar char="-"/>
            </a:pPr>
            <a:r>
              <a:rPr lang="hr-HR" dirty="0"/>
              <a:t>GRIPA</a:t>
            </a:r>
          </a:p>
          <a:p>
            <a:pPr marL="457200" indent="-457200">
              <a:buFontTx/>
              <a:buChar char="-"/>
            </a:pPr>
            <a:r>
              <a:rPr lang="hr-HR" dirty="0"/>
              <a:t>COVID-19</a:t>
            </a:r>
          </a:p>
          <a:p>
            <a:pPr marL="457200" indent="-457200">
              <a:buFontTx/>
              <a:buChar char="-"/>
            </a:pPr>
            <a:r>
              <a:rPr lang="hr-HR" dirty="0"/>
              <a:t>PNEUMOKOKNO CJEPIVO</a:t>
            </a:r>
          </a:p>
          <a:p>
            <a:pPr marL="457200" indent="-457200">
              <a:buFontTx/>
              <a:buChar char="-"/>
            </a:pPr>
            <a:r>
              <a:rPr lang="hr-HR" dirty="0"/>
              <a:t>HEPATITIS B</a:t>
            </a:r>
          </a:p>
          <a:p>
            <a:pPr marL="457200" indent="-457200">
              <a:buFontTx/>
              <a:buChar char="-"/>
            </a:pPr>
            <a:r>
              <a:rPr lang="hr-HR" dirty="0"/>
              <a:t>RABIES</a:t>
            </a:r>
          </a:p>
          <a:p>
            <a:pPr marL="457200" indent="-457200">
              <a:buFontTx/>
              <a:buChar char="-"/>
            </a:pPr>
            <a:r>
              <a:rPr lang="hr-HR" dirty="0"/>
              <a:t>HPV</a:t>
            </a:r>
          </a:p>
          <a:p>
            <a:pPr marL="457200" indent="-457200">
              <a:buFontTx/>
              <a:buChar char="-"/>
            </a:pPr>
            <a:endParaRPr lang="hr-HR" dirty="0"/>
          </a:p>
          <a:p>
            <a:pPr marL="457200" indent="-457200">
              <a:buFontTx/>
              <a:buChar char="-"/>
            </a:pPr>
            <a:endParaRPr lang="hr-HR" dirty="0"/>
          </a:p>
          <a:p>
            <a:pPr marL="457200" indent="-457200">
              <a:buFontTx/>
              <a:buChar char="-"/>
            </a:pPr>
            <a:endParaRPr lang="hr-HR" dirty="0"/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692697"/>
            <a:ext cx="4498975" cy="1080120"/>
          </a:xfrm>
        </p:spPr>
        <p:txBody>
          <a:bodyPr>
            <a:normAutofit/>
          </a:bodyPr>
          <a:lstStyle/>
          <a:p>
            <a:r>
              <a:rPr lang="hr-HR" dirty="0"/>
              <a:t>Financiranje: „privatno” plaćanje 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2247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Tx/>
              <a:buChar char="-"/>
            </a:pPr>
            <a:r>
              <a:rPr lang="hr-HR" dirty="0"/>
              <a:t>ROTA VIRUS</a:t>
            </a:r>
          </a:p>
          <a:p>
            <a:pPr marL="457200" indent="-457200">
              <a:buFontTx/>
              <a:buChar char="-"/>
            </a:pPr>
            <a:r>
              <a:rPr lang="hr-HR" dirty="0"/>
              <a:t>RSV</a:t>
            </a:r>
          </a:p>
          <a:p>
            <a:pPr marL="457200" indent="-457200">
              <a:buFontTx/>
              <a:buChar char="-"/>
            </a:pPr>
            <a:r>
              <a:rPr lang="hr-HR" dirty="0"/>
              <a:t>MENINGOKOKNO CJEPIVO</a:t>
            </a:r>
          </a:p>
          <a:p>
            <a:pPr marL="457200" indent="-457200">
              <a:buFontTx/>
              <a:buChar char="-"/>
            </a:pPr>
            <a:r>
              <a:rPr lang="hr-HR" dirty="0"/>
              <a:t>TRBUŠNI TIFUS</a:t>
            </a:r>
          </a:p>
          <a:p>
            <a:pPr marL="457200" indent="-457200">
              <a:buFontTx/>
              <a:buChar char="-"/>
            </a:pPr>
            <a:r>
              <a:rPr lang="hr-HR" dirty="0"/>
              <a:t>ŽUTA GROZNICA</a:t>
            </a:r>
          </a:p>
          <a:p>
            <a:pPr marL="457200" indent="-457200">
              <a:buFontTx/>
              <a:buChar char="-"/>
            </a:pPr>
            <a:r>
              <a:rPr lang="hr-HR" dirty="0"/>
              <a:t>PNEUMOKOKNO CJEPIVO </a:t>
            </a:r>
          </a:p>
          <a:p>
            <a:pPr marL="457200" indent="-457200">
              <a:buFontTx/>
              <a:buChar char="-"/>
            </a:pPr>
            <a:r>
              <a:rPr lang="hr-HR" dirty="0"/>
              <a:t>HEPATITIS A</a:t>
            </a:r>
          </a:p>
          <a:p>
            <a:pPr marL="457200" indent="-457200">
              <a:buFontTx/>
              <a:buChar char="-"/>
            </a:pPr>
            <a:r>
              <a:rPr lang="hr-HR" dirty="0"/>
              <a:t>HEPATITIS B</a:t>
            </a:r>
          </a:p>
          <a:p>
            <a:pPr marL="457200" indent="-457200">
              <a:buFontTx/>
              <a:buChar char="-"/>
            </a:pPr>
            <a:r>
              <a:rPr lang="hr-HR" dirty="0"/>
              <a:t>RABIES</a:t>
            </a:r>
          </a:p>
          <a:p>
            <a:pPr marL="457200" indent="-457200">
              <a:buFontTx/>
              <a:buChar char="-"/>
            </a:pPr>
            <a:r>
              <a:rPr lang="hr-HR" dirty="0"/>
              <a:t>GRIPA</a:t>
            </a:r>
          </a:p>
          <a:p>
            <a:pPr marL="457200" indent="-457200">
              <a:buFontTx/>
              <a:buChar char="-"/>
            </a:pPr>
            <a:r>
              <a:rPr lang="hr-HR" dirty="0"/>
              <a:t>KRPELJNI MENINGOENCEFALITIS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5946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F86771-BFA4-E2BE-6E64-7CC77F8A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>
            <a:normAutofit/>
          </a:bodyPr>
          <a:lstStyle/>
          <a:p>
            <a:r>
              <a:rPr lang="hr-HR" sz="3200" dirty="0"/>
              <a:t>CIJEPNI OBUHVAT U IŽ 2011.-2022. (%)</a:t>
            </a:r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CFF56DD5-A973-D6D1-D3E4-09D605AD5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288809"/>
              </p:ext>
            </p:extLst>
          </p:nvPr>
        </p:nvGraphicFramePr>
        <p:xfrm>
          <a:off x="0" y="980729"/>
          <a:ext cx="9119945" cy="5832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1792">
                  <a:extLst>
                    <a:ext uri="{9D8B030D-6E8A-4147-A177-3AD203B41FA5}">
                      <a16:colId xmlns:a16="http://schemas.microsoft.com/office/drawing/2014/main" val="2497693908"/>
                    </a:ext>
                  </a:extLst>
                </a:gridCol>
                <a:gridCol w="782557">
                  <a:extLst>
                    <a:ext uri="{9D8B030D-6E8A-4147-A177-3AD203B41FA5}">
                      <a16:colId xmlns:a16="http://schemas.microsoft.com/office/drawing/2014/main" val="1843077927"/>
                    </a:ext>
                  </a:extLst>
                </a:gridCol>
                <a:gridCol w="515926">
                  <a:extLst>
                    <a:ext uri="{9D8B030D-6E8A-4147-A177-3AD203B41FA5}">
                      <a16:colId xmlns:a16="http://schemas.microsoft.com/office/drawing/2014/main" val="3000966782"/>
                    </a:ext>
                  </a:extLst>
                </a:gridCol>
                <a:gridCol w="631270">
                  <a:extLst>
                    <a:ext uri="{9D8B030D-6E8A-4147-A177-3AD203B41FA5}">
                      <a16:colId xmlns:a16="http://schemas.microsoft.com/office/drawing/2014/main" val="2847533244"/>
                    </a:ext>
                  </a:extLst>
                </a:gridCol>
                <a:gridCol w="623899">
                  <a:extLst>
                    <a:ext uri="{9D8B030D-6E8A-4147-A177-3AD203B41FA5}">
                      <a16:colId xmlns:a16="http://schemas.microsoft.com/office/drawing/2014/main" val="2469919546"/>
                    </a:ext>
                  </a:extLst>
                </a:gridCol>
                <a:gridCol w="623899">
                  <a:extLst>
                    <a:ext uri="{9D8B030D-6E8A-4147-A177-3AD203B41FA5}">
                      <a16:colId xmlns:a16="http://schemas.microsoft.com/office/drawing/2014/main" val="3319284824"/>
                    </a:ext>
                  </a:extLst>
                </a:gridCol>
                <a:gridCol w="640486">
                  <a:extLst>
                    <a:ext uri="{9D8B030D-6E8A-4147-A177-3AD203B41FA5}">
                      <a16:colId xmlns:a16="http://schemas.microsoft.com/office/drawing/2014/main" val="3512657236"/>
                    </a:ext>
                  </a:extLst>
                </a:gridCol>
                <a:gridCol w="615603">
                  <a:extLst>
                    <a:ext uri="{9D8B030D-6E8A-4147-A177-3AD203B41FA5}">
                      <a16:colId xmlns:a16="http://schemas.microsoft.com/office/drawing/2014/main" val="1930402536"/>
                    </a:ext>
                  </a:extLst>
                </a:gridCol>
                <a:gridCol w="623899">
                  <a:extLst>
                    <a:ext uri="{9D8B030D-6E8A-4147-A177-3AD203B41FA5}">
                      <a16:colId xmlns:a16="http://schemas.microsoft.com/office/drawing/2014/main" val="3941377899"/>
                    </a:ext>
                  </a:extLst>
                </a:gridCol>
                <a:gridCol w="577685">
                  <a:extLst>
                    <a:ext uri="{9D8B030D-6E8A-4147-A177-3AD203B41FA5}">
                      <a16:colId xmlns:a16="http://schemas.microsoft.com/office/drawing/2014/main" val="210334236"/>
                    </a:ext>
                  </a:extLst>
                </a:gridCol>
                <a:gridCol w="671908">
                  <a:extLst>
                    <a:ext uri="{9D8B030D-6E8A-4147-A177-3AD203B41FA5}">
                      <a16:colId xmlns:a16="http://schemas.microsoft.com/office/drawing/2014/main" val="3695477596"/>
                    </a:ext>
                  </a:extLst>
                </a:gridCol>
                <a:gridCol w="597251">
                  <a:extLst>
                    <a:ext uri="{9D8B030D-6E8A-4147-A177-3AD203B41FA5}">
                      <a16:colId xmlns:a16="http://schemas.microsoft.com/office/drawing/2014/main" val="2253652389"/>
                    </a:ext>
                  </a:extLst>
                </a:gridCol>
                <a:gridCol w="683770">
                  <a:extLst>
                    <a:ext uri="{9D8B030D-6E8A-4147-A177-3AD203B41FA5}">
                      <a16:colId xmlns:a16="http://schemas.microsoft.com/office/drawing/2014/main" val="3895836062"/>
                    </a:ext>
                  </a:extLst>
                </a:gridCol>
              </a:tblGrid>
              <a:tr h="242418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2011</a:t>
                      </a:r>
                      <a:r>
                        <a:rPr lang="hr-HR" sz="1200" b="1" dirty="0">
                          <a:effectLst/>
                        </a:rPr>
                        <a:t>.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2012</a:t>
                      </a:r>
                      <a:r>
                        <a:rPr lang="hr-HR" sz="1200" b="1" dirty="0">
                          <a:effectLst/>
                        </a:rPr>
                        <a:t>.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2013</a:t>
                      </a:r>
                      <a:r>
                        <a:rPr lang="hr-HR" sz="1200" b="1" dirty="0">
                          <a:effectLst/>
                        </a:rPr>
                        <a:t>.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2014</a:t>
                      </a:r>
                      <a:r>
                        <a:rPr lang="hr-HR" sz="1200" b="1" dirty="0">
                          <a:effectLst/>
                        </a:rPr>
                        <a:t>.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2015</a:t>
                      </a:r>
                      <a:r>
                        <a:rPr lang="hr-HR" sz="1200" b="1" dirty="0">
                          <a:effectLst/>
                        </a:rPr>
                        <a:t>.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2016</a:t>
                      </a:r>
                      <a:r>
                        <a:rPr lang="hr-HR" sz="1200" b="1" dirty="0">
                          <a:effectLst/>
                        </a:rPr>
                        <a:t>.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2017</a:t>
                      </a:r>
                      <a:r>
                        <a:rPr lang="hr-HR" sz="1200" b="1" dirty="0">
                          <a:effectLst/>
                        </a:rPr>
                        <a:t>.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2018</a:t>
                      </a:r>
                      <a:r>
                        <a:rPr lang="hr-HR" sz="1200" b="1" dirty="0">
                          <a:effectLst/>
                        </a:rPr>
                        <a:t>.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2019</a:t>
                      </a:r>
                      <a:r>
                        <a:rPr lang="hr-HR" sz="1200" b="1" dirty="0">
                          <a:effectLst/>
                        </a:rPr>
                        <a:t>.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2020</a:t>
                      </a:r>
                      <a:r>
                        <a:rPr lang="hr-HR" sz="1200" b="1" dirty="0">
                          <a:effectLst/>
                        </a:rPr>
                        <a:t>.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2021</a:t>
                      </a:r>
                      <a:r>
                        <a:rPr lang="hr-HR" sz="1200" b="1" dirty="0">
                          <a:effectLst/>
                        </a:rPr>
                        <a:t>.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2022</a:t>
                      </a:r>
                      <a:r>
                        <a:rPr lang="hr-HR" sz="1200" b="1" dirty="0">
                          <a:effectLst/>
                        </a:rPr>
                        <a:t>.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:a16="http://schemas.microsoft.com/office/drawing/2014/main" val="560305965"/>
                  </a:ext>
                </a:extLst>
              </a:tr>
              <a:tr h="430018">
                <a:tc>
                  <a:txBody>
                    <a:bodyPr/>
                    <a:lstStyle/>
                    <a:p>
                      <a:r>
                        <a:rPr lang="hr-HR" sz="1200" b="1" dirty="0">
                          <a:effectLst/>
                        </a:rPr>
                        <a:t>BCG novorođenčad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97,7 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97,3 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96,5 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98,5 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99,6 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99,8 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98,1 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99,5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99,3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98,8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99,0</a:t>
                      </a:r>
                      <a:endParaRPr lang="hr-HR" sz="1200" b="1">
                        <a:effectLst/>
                      </a:endParaRPr>
                    </a:p>
                    <a:p>
                      <a:r>
                        <a:rPr lang="en-US" sz="1200" b="1">
                          <a:effectLst/>
                        </a:rPr>
                        <a:t> 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99,2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:a16="http://schemas.microsoft.com/office/drawing/2014/main" val="2794821514"/>
                  </a:ext>
                </a:extLst>
              </a:tr>
              <a:tr h="430018">
                <a:tc>
                  <a:txBody>
                    <a:bodyPr/>
                    <a:lstStyle/>
                    <a:p>
                      <a:r>
                        <a:rPr lang="hr-HR" sz="1200" b="1" dirty="0" err="1">
                          <a:effectLst/>
                        </a:rPr>
                        <a:t>DiTePer</a:t>
                      </a:r>
                      <a:endParaRPr lang="hr-HR" sz="1200" b="1" dirty="0">
                        <a:effectLst/>
                      </a:endParaRPr>
                    </a:p>
                    <a:p>
                      <a:r>
                        <a:rPr lang="hr-HR" sz="1200" b="1" dirty="0" err="1">
                          <a:effectLst/>
                        </a:rPr>
                        <a:t>primovakcinacija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96,9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93,4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95,0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96,9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94,6  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93,3 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93,2 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94,0</a:t>
                      </a:r>
                      <a:endParaRPr lang="hr-HR" sz="1200" b="1" dirty="0">
                        <a:effectLst/>
                      </a:endParaRPr>
                    </a:p>
                    <a:p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94,4  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93,5</a:t>
                      </a:r>
                      <a:endParaRPr lang="hr-HR" sz="1200" b="1" dirty="0">
                        <a:effectLst/>
                      </a:endParaRPr>
                    </a:p>
                    <a:p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91,2  </a:t>
                      </a:r>
                      <a:endParaRPr lang="hr-HR" sz="1200" b="1" dirty="0">
                        <a:effectLst/>
                      </a:endParaRPr>
                    </a:p>
                    <a:p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82,0*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:a16="http://schemas.microsoft.com/office/drawing/2014/main" val="3593311653"/>
                  </a:ext>
                </a:extLst>
              </a:tr>
              <a:tr h="430018">
                <a:tc>
                  <a:txBody>
                    <a:bodyPr/>
                    <a:lstStyle/>
                    <a:p>
                      <a:r>
                        <a:rPr lang="hr-HR" sz="1200" b="1" dirty="0" err="1">
                          <a:effectLst/>
                        </a:rPr>
                        <a:t>DiTePer</a:t>
                      </a:r>
                      <a:endParaRPr lang="hr-HR" sz="1200" b="1" dirty="0">
                        <a:effectLst/>
                      </a:endParaRPr>
                    </a:p>
                    <a:p>
                      <a:r>
                        <a:rPr lang="en-US" sz="1200" b="1" dirty="0">
                          <a:effectLst/>
                        </a:rPr>
                        <a:t>I </a:t>
                      </a:r>
                      <a:r>
                        <a:rPr lang="hr-HR" sz="1200" b="1" dirty="0">
                          <a:effectLst/>
                        </a:rPr>
                        <a:t>revakcinacija</a:t>
                      </a: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95,3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96,2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90,6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89,5*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91,5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82,7*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86,0*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90,9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90,5 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90,8</a:t>
                      </a:r>
                      <a:endParaRPr lang="hr-HR" sz="1200" b="1" dirty="0">
                        <a:effectLst/>
                      </a:endParaRPr>
                    </a:p>
                    <a:p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87,2*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74,1*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:a16="http://schemas.microsoft.com/office/drawing/2014/main" val="4249220872"/>
                  </a:ext>
                </a:extLst>
              </a:tr>
              <a:tr h="430018">
                <a:tc>
                  <a:txBody>
                    <a:bodyPr/>
                    <a:lstStyle/>
                    <a:p>
                      <a:r>
                        <a:rPr lang="hr-HR" sz="1200" b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DiTePer</a:t>
                      </a:r>
                      <a:endParaRPr lang="hr-HR" sz="12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r>
                        <a:rPr lang="hr-HR" sz="12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II </a:t>
                      </a:r>
                      <a:r>
                        <a:rPr lang="hr-HR" sz="1200" b="1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revakcinacinacija</a:t>
                      </a:r>
                      <a:endParaRPr lang="hr-HR" sz="12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97,2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97,9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97,2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94,9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93,6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93,3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86,8*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95,8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94,4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93,0</a:t>
                      </a:r>
                      <a:endParaRPr lang="hr-HR" sz="1200" b="1">
                        <a:effectLst/>
                      </a:endParaRPr>
                    </a:p>
                    <a:p>
                      <a:r>
                        <a:rPr lang="en-US" sz="1200" b="1">
                          <a:effectLst/>
                        </a:rPr>
                        <a:t> 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71,3*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90,7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:a16="http://schemas.microsoft.com/office/drawing/2014/main" val="513267420"/>
                  </a:ext>
                </a:extLst>
              </a:tr>
              <a:tr h="430018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T</a:t>
                      </a:r>
                      <a:r>
                        <a:rPr lang="hr-HR" sz="1200" b="1" dirty="0" err="1">
                          <a:effectLst/>
                        </a:rPr>
                        <a:t>etanus</a:t>
                      </a:r>
                      <a:endParaRPr lang="hr-HR" sz="1200" b="1" dirty="0">
                        <a:effectLst/>
                      </a:endParaRPr>
                    </a:p>
                    <a:p>
                      <a:r>
                        <a:rPr lang="en-US" sz="1200" b="1" dirty="0">
                          <a:effectLst/>
                        </a:rPr>
                        <a:t>60 god.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22,8*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35,9*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23,6*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rgbClr val="FF0000"/>
                          </a:solidFill>
                          <a:effectLst/>
                        </a:rPr>
                        <a:t>4,0*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13,6*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19,1*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15,7*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29,0*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40,3*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 2,4*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1,5*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6,2*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:a16="http://schemas.microsoft.com/office/drawing/2014/main" val="435046818"/>
                  </a:ext>
                </a:extLst>
              </a:tr>
              <a:tr h="430018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Polio</a:t>
                      </a:r>
                      <a:endParaRPr lang="hr-HR" sz="1200" b="1" dirty="0">
                        <a:effectLst/>
                      </a:endParaRPr>
                    </a:p>
                    <a:p>
                      <a:r>
                        <a:rPr lang="hr-HR" sz="1200" b="1" dirty="0" err="1">
                          <a:effectLst/>
                        </a:rPr>
                        <a:t>primovakcinacija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96,9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96,0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95,0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96,9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94,6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93,3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93,2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94,0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94,5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93,5</a:t>
                      </a:r>
                      <a:endParaRPr lang="hr-HR" sz="1200" b="1">
                        <a:effectLst/>
                      </a:endParaRPr>
                    </a:p>
                    <a:p>
                      <a:r>
                        <a:rPr lang="en-US" sz="1200" b="1">
                          <a:effectLst/>
                        </a:rPr>
                        <a:t> 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91,2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87,4*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:a16="http://schemas.microsoft.com/office/drawing/2014/main" val="910558194"/>
                  </a:ext>
                </a:extLst>
              </a:tr>
              <a:tr h="430018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Polio</a:t>
                      </a:r>
                      <a:endParaRPr lang="hr-HR" sz="1200" b="1" dirty="0">
                        <a:effectLst/>
                      </a:endParaRPr>
                    </a:p>
                    <a:p>
                      <a:r>
                        <a:rPr lang="hr-HR" sz="1200" b="1" dirty="0">
                          <a:effectLst/>
                        </a:rPr>
                        <a:t>revakcinacija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97,1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98,0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94,9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93,0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94,2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88,8*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90,9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92,0</a:t>
                      </a:r>
                      <a:endParaRPr lang="hr-HR" sz="1200" b="1">
                        <a:effectLst/>
                      </a:endParaRPr>
                    </a:p>
                    <a:p>
                      <a:r>
                        <a:rPr lang="en-US" sz="1200" b="1">
                          <a:effectLst/>
                        </a:rPr>
                        <a:t>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92,3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86,3*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80,6*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82,0*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:a16="http://schemas.microsoft.com/office/drawing/2014/main" val="3023133535"/>
                  </a:ext>
                </a:extLst>
              </a:tr>
              <a:tr h="430018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effectLst/>
                        </a:rPr>
                        <a:t>MoPaRu</a:t>
                      </a:r>
                      <a:endParaRPr lang="hr-HR" sz="1200" b="1" dirty="0">
                        <a:effectLst/>
                      </a:endParaRPr>
                    </a:p>
                    <a:p>
                      <a:r>
                        <a:rPr lang="hr-HR" sz="1200" b="1" dirty="0" err="1">
                          <a:effectLst/>
                        </a:rPr>
                        <a:t>primovakcinacija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96,0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94,9* 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91,6* 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91,7* 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91,4* 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90,7*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88,0* 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92,1* 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92,7* 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91,6*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89,3*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88,1*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:a16="http://schemas.microsoft.com/office/drawing/2014/main" val="4202983599"/>
                  </a:ext>
                </a:extLst>
              </a:tr>
              <a:tr h="430018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effectLst/>
                        </a:rPr>
                        <a:t>MoPaRu</a:t>
                      </a:r>
                      <a:endParaRPr lang="hr-HR" sz="1200" b="1" dirty="0">
                        <a:effectLst/>
                      </a:endParaRPr>
                    </a:p>
                    <a:p>
                      <a:r>
                        <a:rPr lang="hr-HR" sz="1200" b="1" dirty="0">
                          <a:effectLst/>
                        </a:rPr>
                        <a:t>revakcinacija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97,1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97,9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96,5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96,5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94,8*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93,3*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91,5*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91,4*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91,7*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78,4*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84,3*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80,7*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:a16="http://schemas.microsoft.com/office/drawing/2014/main" val="2403411231"/>
                  </a:ext>
                </a:extLst>
              </a:tr>
              <a:tr h="430018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effectLst/>
                        </a:rPr>
                        <a:t>HepB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hr-HR" sz="1200" b="1" dirty="0">
                        <a:effectLst/>
                      </a:endParaRPr>
                    </a:p>
                    <a:p>
                      <a:r>
                        <a:rPr lang="en-US" sz="1200" b="1" dirty="0" err="1">
                          <a:effectLst/>
                        </a:rPr>
                        <a:t>dojenčad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97,3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95,8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96,0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96,4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94,6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93,7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93,2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94,0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87,9* 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83,3*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83,8*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94,3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:a16="http://schemas.microsoft.com/office/drawing/2014/main" val="3753721358"/>
                  </a:ext>
                </a:extLst>
              </a:tr>
              <a:tr h="430018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effectLst/>
                        </a:rPr>
                        <a:t>HepB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hr-HR" sz="1200" b="1" dirty="0">
                        <a:effectLst/>
                      </a:endParaRPr>
                    </a:p>
                    <a:p>
                      <a:r>
                        <a:rPr lang="en-US" sz="1200" b="1" dirty="0" err="1">
                          <a:effectLst/>
                        </a:rPr>
                        <a:t>osnovna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škola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98,6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98,4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96,9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95,3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95,7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95,4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94,6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93,4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95,4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50,0</a:t>
                      </a:r>
                      <a:endParaRPr lang="hr-HR" sz="1200" b="1">
                        <a:effectLst/>
                      </a:endParaRPr>
                    </a:p>
                    <a:p>
                      <a:r>
                        <a:rPr lang="en-US" sz="1200" b="1">
                          <a:effectLst/>
                        </a:rPr>
                        <a:t> 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/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/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:a16="http://schemas.microsoft.com/office/drawing/2014/main" val="4265708576"/>
                  </a:ext>
                </a:extLst>
              </a:tr>
              <a:tr h="430018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H</a:t>
                      </a:r>
                      <a:r>
                        <a:rPr lang="hr-HR" sz="1200" b="1" dirty="0" err="1">
                          <a:effectLst/>
                        </a:rPr>
                        <a:t>Ib</a:t>
                      </a:r>
                      <a:r>
                        <a:rPr lang="hr-HR" sz="1200" b="1" dirty="0">
                          <a:effectLst/>
                        </a:rPr>
                        <a:t> </a:t>
                      </a:r>
                      <a:r>
                        <a:rPr lang="hr-HR" sz="1200" b="1" dirty="0" err="1">
                          <a:effectLst/>
                        </a:rPr>
                        <a:t>primovakcinacija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96,9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96,0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94,5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96,9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94,6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93,3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93,2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93,4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94,5 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93,5</a:t>
                      </a:r>
                      <a:endParaRPr lang="hr-HR" sz="1200" b="1">
                        <a:effectLst/>
                      </a:endParaRPr>
                    </a:p>
                    <a:p>
                      <a:r>
                        <a:rPr lang="en-US" sz="1200" b="1">
                          <a:effectLst/>
                        </a:rPr>
                        <a:t> 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91,2  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87,4*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:a16="http://schemas.microsoft.com/office/drawing/2014/main" val="3190152400"/>
                  </a:ext>
                </a:extLst>
              </a:tr>
              <a:tr h="430018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H</a:t>
                      </a:r>
                      <a:r>
                        <a:rPr lang="hr-HR" sz="1200" b="1" dirty="0" err="1">
                          <a:effectLst/>
                        </a:rPr>
                        <a:t>Ib</a:t>
                      </a:r>
                      <a:r>
                        <a:rPr lang="hr-HR" sz="1200" b="1" dirty="0">
                          <a:effectLst/>
                        </a:rPr>
                        <a:t> </a:t>
                      </a:r>
                    </a:p>
                    <a:p>
                      <a:r>
                        <a:rPr lang="hr-HR" sz="1200" b="1" dirty="0">
                          <a:effectLst/>
                        </a:rPr>
                        <a:t>revakcinacija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95,4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96,5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90,0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89,5*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91,5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82,9*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86,1*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90,9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90,3 </a:t>
                      </a:r>
                      <a:endParaRPr lang="hr-HR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89,4*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86,6* 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82,0*</a:t>
                      </a:r>
                      <a:endParaRPr lang="hr-H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:a16="http://schemas.microsoft.com/office/drawing/2014/main" val="2244084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57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r-HR" dirty="0"/>
              <a:t>CJEPNI OBUHVAT 2023. (%)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476353"/>
              </p:ext>
            </p:extLst>
          </p:nvPr>
        </p:nvGraphicFramePr>
        <p:xfrm>
          <a:off x="457200" y="1052735"/>
          <a:ext cx="8229600" cy="538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r>
                        <a:rPr lang="hr-HR" sz="1200" b="1" dirty="0">
                          <a:effectLst/>
                        </a:rPr>
                        <a:t>BCG novorođenčad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98,3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59">
                <a:tc>
                  <a:txBody>
                    <a:bodyPr/>
                    <a:lstStyle/>
                    <a:p>
                      <a:r>
                        <a:rPr lang="hr-HR" sz="1800" b="1" dirty="0" err="1">
                          <a:effectLst/>
                        </a:rPr>
                        <a:t>DiTePer</a:t>
                      </a:r>
                      <a:r>
                        <a:rPr lang="hr-HR" sz="1800" b="1" baseline="0" dirty="0">
                          <a:effectLst/>
                        </a:rPr>
                        <a:t> </a:t>
                      </a:r>
                      <a:r>
                        <a:rPr lang="hr-HR" sz="1800" b="1" dirty="0" err="1">
                          <a:effectLst/>
                        </a:rPr>
                        <a:t>primovakcinacija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93,6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59">
                <a:tc>
                  <a:txBody>
                    <a:bodyPr/>
                    <a:lstStyle/>
                    <a:p>
                      <a:r>
                        <a:rPr lang="hr-HR" sz="1800" b="1" dirty="0" err="1">
                          <a:effectLst/>
                        </a:rPr>
                        <a:t>DiTePer</a:t>
                      </a:r>
                      <a:r>
                        <a:rPr lang="hr-HR" sz="1800" b="1" baseline="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I </a:t>
                      </a:r>
                      <a:r>
                        <a:rPr lang="hr-HR" sz="1800" b="1" dirty="0">
                          <a:effectLst/>
                        </a:rPr>
                        <a:t>revakcinacija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93,5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59">
                <a:tc>
                  <a:txBody>
                    <a:bodyPr/>
                    <a:lstStyle/>
                    <a:p>
                      <a:r>
                        <a:rPr lang="hr-HR" sz="1800" b="1" dirty="0" err="1">
                          <a:effectLst/>
                        </a:rPr>
                        <a:t>DiTePer</a:t>
                      </a:r>
                      <a:r>
                        <a:rPr lang="hr-HR" sz="1800" b="1" baseline="0" dirty="0">
                          <a:effectLst/>
                        </a:rPr>
                        <a:t> </a:t>
                      </a:r>
                      <a:r>
                        <a:rPr lang="hr-HR" sz="1800" b="1" dirty="0">
                          <a:effectLst/>
                        </a:rPr>
                        <a:t>II revakcinacija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78,6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59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T</a:t>
                      </a:r>
                      <a:r>
                        <a:rPr lang="hr-HR" sz="1800" b="1" dirty="0" err="1">
                          <a:effectLst/>
                        </a:rPr>
                        <a:t>etanus</a:t>
                      </a:r>
                      <a:r>
                        <a:rPr lang="hr-HR" sz="1800" b="1" baseline="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60 god.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13,7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59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Polio</a:t>
                      </a:r>
                      <a:r>
                        <a:rPr lang="hr-HR" sz="1800" b="1" baseline="0" dirty="0">
                          <a:effectLst/>
                        </a:rPr>
                        <a:t> </a:t>
                      </a:r>
                      <a:r>
                        <a:rPr lang="hr-HR" sz="1800" b="1" dirty="0" err="1">
                          <a:effectLst/>
                        </a:rPr>
                        <a:t>primovakcinacija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93,6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59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Polio</a:t>
                      </a:r>
                      <a:r>
                        <a:rPr lang="hr-HR" sz="1800" b="1" baseline="0" dirty="0">
                          <a:effectLst/>
                        </a:rPr>
                        <a:t> </a:t>
                      </a:r>
                      <a:r>
                        <a:rPr lang="hr-HR" sz="1800" b="1" dirty="0">
                          <a:effectLst/>
                        </a:rPr>
                        <a:t>revakcinacija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93,5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59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effectLst/>
                        </a:rPr>
                        <a:t>MoPaRu</a:t>
                      </a:r>
                      <a:r>
                        <a:rPr lang="hr-HR" sz="1800" b="1" baseline="0" dirty="0">
                          <a:effectLst/>
                        </a:rPr>
                        <a:t> </a:t>
                      </a:r>
                      <a:r>
                        <a:rPr lang="hr-HR" sz="1800" b="1" dirty="0" err="1">
                          <a:effectLst/>
                        </a:rPr>
                        <a:t>primovakcinacija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92,4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459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effectLst/>
                        </a:rPr>
                        <a:t>MoPaRu</a:t>
                      </a:r>
                      <a:r>
                        <a:rPr lang="hr-HR" sz="1800" b="1" baseline="0" dirty="0">
                          <a:effectLst/>
                        </a:rPr>
                        <a:t> </a:t>
                      </a:r>
                      <a:r>
                        <a:rPr lang="hr-HR" sz="1800" b="1" dirty="0">
                          <a:effectLst/>
                        </a:rPr>
                        <a:t>revakcinacija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FF0000"/>
                          </a:solidFill>
                        </a:rPr>
                        <a:t>76,7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459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effectLst/>
                        </a:rPr>
                        <a:t>HepB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hr-HR" sz="1800" b="1" baseline="0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dojenčad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94,3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095">
                <a:tc>
                  <a:txBody>
                    <a:bodyPr/>
                    <a:lstStyle/>
                    <a:p>
                      <a:r>
                        <a:rPr lang="hr-HR" sz="1800" b="1" dirty="0" err="1">
                          <a:effectLst/>
                          <a:latin typeface="+mn-lt"/>
                          <a:ea typeface="+mn-ea"/>
                        </a:rPr>
                        <a:t>Pneumokokno</a:t>
                      </a:r>
                      <a:r>
                        <a:rPr lang="hr-HR" sz="1800" b="1" baseline="0" dirty="0">
                          <a:effectLst/>
                          <a:latin typeface="+mn-lt"/>
                          <a:ea typeface="+mn-ea"/>
                        </a:rPr>
                        <a:t> cjepivo kompletno </a:t>
                      </a:r>
                      <a:r>
                        <a:rPr lang="hr-HR" sz="1800" b="1" baseline="0" dirty="0" err="1">
                          <a:effectLst/>
                          <a:latin typeface="+mn-lt"/>
                          <a:ea typeface="+mn-ea"/>
                        </a:rPr>
                        <a:t>cjepjenje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92,3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H</a:t>
                      </a:r>
                      <a:r>
                        <a:rPr lang="hr-HR" sz="1800" b="1" dirty="0" err="1">
                          <a:effectLst/>
                        </a:rPr>
                        <a:t>Ib</a:t>
                      </a:r>
                      <a:r>
                        <a:rPr lang="hr-HR" sz="1800" b="1" dirty="0">
                          <a:effectLst/>
                        </a:rPr>
                        <a:t> </a:t>
                      </a:r>
                      <a:r>
                        <a:rPr lang="hr-HR" sz="1800" b="1" dirty="0" err="1">
                          <a:effectLst/>
                        </a:rPr>
                        <a:t>primovakcinacija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95,1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459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H</a:t>
                      </a:r>
                      <a:r>
                        <a:rPr lang="hr-HR" sz="1800" b="1" dirty="0" err="1">
                          <a:effectLst/>
                        </a:rPr>
                        <a:t>Ib</a:t>
                      </a:r>
                      <a:r>
                        <a:rPr lang="hr-HR" sz="1800" b="1" dirty="0">
                          <a:effectLst/>
                        </a:rPr>
                        <a:t>  revakcinacija</a:t>
                      </a:r>
                      <a:endParaRPr lang="hr-H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93,5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71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268760"/>
            <a:ext cx="9108504" cy="5328592"/>
          </a:xfrm>
        </p:spPr>
        <p:txBody>
          <a:bodyPr>
            <a:normAutofit fontScale="92500" lnSpcReduction="10000"/>
          </a:bodyPr>
          <a:lstStyle/>
          <a:p>
            <a:r>
              <a:rPr lang="hr-HR" sz="3600" dirty="0"/>
              <a:t>Cijepljenje = vakcinacija ili imunizacija </a:t>
            </a:r>
          </a:p>
          <a:p>
            <a:pPr>
              <a:buNone/>
            </a:pPr>
            <a:endParaRPr lang="hr-HR" sz="2800" dirty="0"/>
          </a:p>
          <a:p>
            <a:pPr>
              <a:buNone/>
            </a:pPr>
            <a:r>
              <a:rPr lang="hr-HR" sz="2800" dirty="0"/>
              <a:t>  </a:t>
            </a:r>
            <a:r>
              <a:rPr lang="hr-HR" sz="3200" dirty="0"/>
              <a:t>- medicinski postup</a:t>
            </a:r>
            <a:r>
              <a:rPr lang="hr-HR" dirty="0"/>
              <a:t>ak kojim se</a:t>
            </a:r>
            <a:r>
              <a:rPr lang="hr-HR" sz="3200" dirty="0"/>
              <a:t> postiže otpornost prema zaraznim bolestima uzrokovanim mikrobiološkim agensima (bakterije, virusi)</a:t>
            </a:r>
          </a:p>
          <a:p>
            <a:pPr>
              <a:buNone/>
            </a:pPr>
            <a:r>
              <a:rPr lang="hr-HR" dirty="0"/>
              <a:t> - dugotrajna povijest traženja mogućnosti za sprječavanje zarazne bolesti (</a:t>
            </a:r>
            <a:r>
              <a:rPr lang="hr-HR" dirty="0" err="1"/>
              <a:t>variola</a:t>
            </a:r>
            <a:r>
              <a:rPr lang="hr-HR" dirty="0"/>
              <a:t>, bjesnoća!)</a:t>
            </a:r>
          </a:p>
          <a:p>
            <a:pPr>
              <a:buNone/>
            </a:pPr>
            <a:r>
              <a:rPr lang="hr-HR" dirty="0"/>
              <a:t> - od početka XX st. → veći uspjesi u pronalasku i proizvodnji cjepiva </a:t>
            </a:r>
          </a:p>
          <a:p>
            <a:pPr>
              <a:buNone/>
            </a:pPr>
            <a:r>
              <a:rPr lang="hr-HR" sz="3200" dirty="0"/>
              <a:t> - od sredine XX st. početak masovne primjene  cjepiva i kontinuirane implementacije u programe cijepljenja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CIJEPLJENJE 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b="1" dirty="0"/>
              <a:t>ANTIVAKCINALNI TRENDOVI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3814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r>
              <a:rPr lang="hr-HR" sz="3200" dirty="0"/>
              <a:t>sve češća odbijanja od strane roditelja/staratelja</a:t>
            </a:r>
          </a:p>
          <a:p>
            <a:pPr>
              <a:buNone/>
            </a:pPr>
            <a:endParaRPr lang="hr-HR" sz="3200" dirty="0"/>
          </a:p>
          <a:p>
            <a:r>
              <a:rPr lang="hr-HR" sz="3200" dirty="0"/>
              <a:t>RAZLOZI:   </a:t>
            </a:r>
          </a:p>
          <a:p>
            <a:pPr marL="514350" indent="-514350">
              <a:buAutoNum type="arabicPeriod"/>
            </a:pPr>
            <a:r>
              <a:rPr lang="hr-HR" sz="3200" dirty="0"/>
              <a:t>strah od nuspojava</a:t>
            </a:r>
          </a:p>
          <a:p>
            <a:pPr marL="514350" indent="-514350">
              <a:buAutoNum type="arabicPeriod"/>
            </a:pPr>
            <a:r>
              <a:rPr lang="hr-HR" sz="3200" dirty="0"/>
              <a:t>osjećaj  zakonske “prisile”</a:t>
            </a:r>
          </a:p>
          <a:p>
            <a:pPr marL="514350" indent="-514350">
              <a:buAutoNum type="arabicPeriod"/>
            </a:pPr>
            <a:r>
              <a:rPr lang="hr-HR" dirty="0"/>
              <a:t>osjećaj financijske moći farmaceutske industrije</a:t>
            </a:r>
          </a:p>
          <a:p>
            <a:pPr marL="514350" indent="-514350">
              <a:buAutoNum type="arabicPeriod"/>
            </a:pPr>
            <a:r>
              <a:rPr lang="hr-HR" dirty="0"/>
              <a:t>j</a:t>
            </a:r>
            <a:r>
              <a:rPr lang="hr-HR" sz="3200" dirty="0"/>
              <a:t>ake </a:t>
            </a:r>
            <a:r>
              <a:rPr lang="hr-HR" sz="3200" dirty="0" err="1"/>
              <a:t>protucjepne</a:t>
            </a:r>
            <a:r>
              <a:rPr lang="hr-HR" sz="3200" dirty="0"/>
              <a:t> kampanje u medijima </a:t>
            </a:r>
            <a:endParaRPr lang="hr-HR" dirty="0"/>
          </a:p>
          <a:p>
            <a:pPr>
              <a:buNone/>
            </a:pPr>
            <a:r>
              <a:rPr lang="hr-HR" sz="3200" dirty="0"/>
              <a:t>(novine, internetski portali, “</a:t>
            </a:r>
            <a:r>
              <a:rPr lang="hr-HR" sz="3200" dirty="0" err="1"/>
              <a:t>blogovi</a:t>
            </a:r>
            <a:r>
              <a:rPr lang="hr-HR" sz="3200" dirty="0"/>
              <a:t>”…)</a:t>
            </a:r>
          </a:p>
          <a:p>
            <a:pPr>
              <a:buNone/>
            </a:pPr>
            <a:r>
              <a:rPr lang="hr-HR" dirty="0"/>
              <a:t>5.  osjećaj neinformiranosti o potrebi cijepljenja</a:t>
            </a:r>
            <a:endParaRPr lang="hr-HR" sz="32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ODBIJANJE CIJEPLJENJA </a:t>
            </a:r>
          </a:p>
        </p:txBody>
      </p:sp>
    </p:spTree>
    <p:extLst>
      <p:ext uri="{BB962C8B-B14F-4D97-AF65-F5344CB8AC3E}">
        <p14:creationId xmlns:p14="http://schemas.microsoft.com/office/powerpoint/2010/main" val="1484346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 lIns="90000" tIns="46800" rIns="90000" bIns="46800">
            <a:normAutofit/>
          </a:bodyPr>
          <a:lstStyle/>
          <a:p>
            <a:pPr indent="-341313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hr-HR" b="1" dirty="0"/>
              <a:t>LOKALNE</a:t>
            </a:r>
          </a:p>
          <a:p>
            <a:pPr marL="431800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hr-HR" dirty="0"/>
              <a:t>crvenilo, otok i bolnost na mjestu primjene</a:t>
            </a:r>
          </a:p>
          <a:p>
            <a:pPr indent="-341313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hr-HR" b="1" dirty="0"/>
              <a:t>OPĆE</a:t>
            </a:r>
            <a:endParaRPr lang="hr-HR" dirty="0"/>
          </a:p>
          <a:p>
            <a:pPr marL="431800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hr-HR" dirty="0"/>
              <a:t>povišena temperatura</a:t>
            </a:r>
          </a:p>
          <a:p>
            <a:pPr marL="431800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hr-HR" dirty="0"/>
              <a:t>umor, glavobolja, osip</a:t>
            </a:r>
          </a:p>
          <a:p>
            <a:pPr marL="431800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hr-HR" dirty="0"/>
              <a:t>razvitak blagog oblika bolesti</a:t>
            </a:r>
          </a:p>
          <a:p>
            <a:pPr>
              <a:buNone/>
            </a:pPr>
            <a:r>
              <a:rPr lang="hr-HR" b="1" dirty="0"/>
              <a:t>TEŠKE</a:t>
            </a:r>
          </a:p>
          <a:p>
            <a:r>
              <a:rPr lang="hr-HR" dirty="0"/>
              <a:t>moguće, ali vrlo rijetke (neurološka oštećenja!)</a:t>
            </a:r>
          </a:p>
          <a:p>
            <a:r>
              <a:rPr lang="hr-HR" dirty="0"/>
              <a:t>teško dokaziva uzročna povezanost</a:t>
            </a:r>
          </a:p>
          <a:p>
            <a:pPr marL="431800" indent="-323850">
              <a:spcBef>
                <a:spcPts val="800"/>
              </a:spcBef>
              <a:spcAft>
                <a:spcPct val="0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hr-HR" u="sng" dirty="0"/>
          </a:p>
        </p:txBody>
      </p:sp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9144000" cy="1071570"/>
          </a:xfrm>
        </p:spPr>
        <p:txBody>
          <a:bodyPr lIns="90000" tIns="46800" rIns="90000" bIns="46800">
            <a:normAutofit fontScale="90000"/>
          </a:bodyPr>
          <a:lstStyle/>
          <a:p>
            <a:pPr>
              <a:buSzPct val="45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hr-HR" b="1" dirty="0"/>
              <a:t>1. STRAH OD NUSPOJAVA</a:t>
            </a:r>
            <a:br>
              <a:rPr lang="hr-HR" b="1" dirty="0">
                <a:solidFill>
                  <a:srgbClr val="FF0000"/>
                </a:solidFill>
              </a:rPr>
            </a:br>
            <a:r>
              <a:rPr lang="hr-HR" dirty="0"/>
              <a:t>(</a:t>
            </a:r>
            <a:r>
              <a:rPr lang="hr-HR" sz="3600" dirty="0"/>
              <a:t>99,9% nuspojava su </a:t>
            </a:r>
            <a:r>
              <a:rPr lang="hr-HR" sz="3600" u="sng" dirty="0"/>
              <a:t>blage, očekivane i prolazne)</a:t>
            </a:r>
            <a:br>
              <a:rPr lang="hr-HR" sz="3600" u="sng" dirty="0"/>
            </a:br>
            <a:endParaRPr lang="hr-H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10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2. OSJEĆAJ  ZAKONSKE “PRISILE”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r>
              <a:rPr lang="hr-HR" dirty="0"/>
              <a:t>PITANJE NEPOVJERENJA U SUSTAV…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357982" cy="528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38350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NEPOVJERENJE U SUSTAV</a:t>
            </a:r>
          </a:p>
          <a:p>
            <a:r>
              <a:rPr lang="hr-HR" dirty="0"/>
              <a:t>“netko nas prisiljava…”</a:t>
            </a:r>
          </a:p>
          <a:p>
            <a:r>
              <a:rPr lang="hr-HR" dirty="0"/>
              <a:t>“netko na nama eksperimentira…”</a:t>
            </a:r>
          </a:p>
          <a:p>
            <a:r>
              <a:rPr lang="hr-HR" dirty="0"/>
              <a:t>“netko želi da ugroziti život mog djeteta…”</a:t>
            </a:r>
          </a:p>
          <a:p>
            <a:r>
              <a:rPr lang="hr-HR" dirty="0"/>
              <a:t>“netko nam naređuje…”</a:t>
            </a:r>
          </a:p>
          <a:p>
            <a:r>
              <a:rPr lang="hr-HR" dirty="0"/>
              <a:t>“netko želi upravljati mojim životom…”</a:t>
            </a:r>
          </a:p>
          <a:p>
            <a:r>
              <a:rPr lang="hr-HR" dirty="0"/>
              <a:t>“netko na nama zarađuje…”</a:t>
            </a:r>
          </a:p>
          <a:p>
            <a:r>
              <a:rPr lang="hr-HR" dirty="0"/>
              <a:t>“netko me kontrolira…”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32656"/>
            <a:ext cx="9112056" cy="11430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3. osjećaj financijskih interesa i moći farmaceutske industrije</a:t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dirty="0"/>
              <a:t>Što je MOĆ u odnosu na LOŠU REKLAMU???</a:t>
            </a:r>
          </a:p>
          <a:p>
            <a:pPr algn="ctr">
              <a:buNone/>
            </a:pPr>
            <a:r>
              <a:rPr lang="hr-HR" dirty="0"/>
              <a:t>nekoliko proizvođača cjepiva na svijetu:</a:t>
            </a:r>
          </a:p>
          <a:p>
            <a:pPr algn="ctr">
              <a:buNone/>
            </a:pPr>
            <a:r>
              <a:rPr lang="hr-HR" dirty="0"/>
              <a:t> GSK</a:t>
            </a:r>
          </a:p>
          <a:p>
            <a:pPr algn="ctr">
              <a:buNone/>
            </a:pPr>
            <a:r>
              <a:rPr lang="hr-HR" dirty="0"/>
              <a:t>STAMARIL PASTEUR</a:t>
            </a:r>
          </a:p>
          <a:p>
            <a:pPr algn="ctr">
              <a:buNone/>
            </a:pPr>
            <a:r>
              <a:rPr lang="hr-HR" dirty="0"/>
              <a:t>MSD</a:t>
            </a:r>
          </a:p>
          <a:p>
            <a:pPr algn="ctr">
              <a:buNone/>
            </a:pPr>
            <a:r>
              <a:rPr lang="hr-HR" dirty="0"/>
              <a:t>PFIZER</a:t>
            </a:r>
          </a:p>
          <a:p>
            <a:pPr algn="ctr">
              <a:buNone/>
            </a:pPr>
            <a:endParaRPr lang="hr-HR" dirty="0"/>
          </a:p>
          <a:p>
            <a:pPr algn="ctr">
              <a:buNone/>
            </a:pPr>
            <a:r>
              <a:rPr lang="hr-HR" sz="2800" dirty="0"/>
              <a:t>PITANJE I PROTUARGUMENT KOD ODBIJANJA CIJEPLJENJA:</a:t>
            </a:r>
          </a:p>
          <a:p>
            <a:pPr algn="ctr">
              <a:buNone/>
            </a:pPr>
            <a:r>
              <a:rPr lang="hr-HR" dirty="0"/>
              <a:t>DA LI SE PROIZVOĐAČU ISPLATI LOŠA REKLAMA?</a:t>
            </a:r>
          </a:p>
          <a:p>
            <a:pPr>
              <a:buFontTx/>
              <a:buChar char="-"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4. jake </a:t>
            </a:r>
            <a:r>
              <a:rPr lang="hr-HR" b="1" dirty="0" err="1"/>
              <a:t>protucjepne</a:t>
            </a:r>
            <a:r>
              <a:rPr lang="hr-HR" b="1" dirty="0"/>
              <a:t> kampanje u medijima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Autofit/>
          </a:bodyPr>
          <a:lstStyle/>
          <a:p>
            <a:r>
              <a:rPr lang="hr-HR" sz="2400" dirty="0"/>
              <a:t>prve reference na internet portalima za “cijepljenje” su negativno  usmjerene</a:t>
            </a:r>
          </a:p>
          <a:p>
            <a:r>
              <a:rPr lang="hr-HR" sz="2400" dirty="0"/>
              <a:t>nepouzdani, često agresivni, anonimni i neznanstveni izvori “informacija” za pacijenta (roditelja)</a:t>
            </a:r>
          </a:p>
          <a:p>
            <a:r>
              <a:rPr lang="hr-HR" sz="2400" dirty="0"/>
              <a:t>mediji najčešće iskorištavaju lošu vijest (autizam!) </a:t>
            </a:r>
          </a:p>
          <a:p>
            <a:pPr>
              <a:buNone/>
            </a:pPr>
            <a:r>
              <a:rPr lang="hr-HR" sz="2400" dirty="0"/>
              <a:t>	i (upitno?) teške posljedice cijepljenja prenesenih od roditelja i okoline, bez uzimanja u obzir dubljih analiza i mišljenja struke…</a:t>
            </a:r>
          </a:p>
          <a:p>
            <a:pPr>
              <a:buNone/>
            </a:pPr>
            <a:r>
              <a:rPr lang="hr-HR" sz="2400" dirty="0">
                <a:sym typeface="Wingdings 3"/>
              </a:rPr>
              <a:t></a:t>
            </a:r>
            <a:r>
              <a:rPr lang="hr-HR" sz="2400" dirty="0"/>
              <a:t>posljedice su dugoročne i teško </a:t>
            </a:r>
            <a:r>
              <a:rPr lang="hr-HR" sz="2400" dirty="0" err="1"/>
              <a:t>prevladive</a:t>
            </a:r>
            <a:r>
              <a:rPr lang="hr-HR" sz="2400" dirty="0"/>
              <a:t>, poništavaju uspjehe i dugotrajni trud medicinske struke</a:t>
            </a:r>
          </a:p>
          <a:p>
            <a:pPr algn="ctr">
              <a:buNone/>
            </a:pPr>
            <a:r>
              <a:rPr lang="hr-HR" sz="2400" b="1" dirty="0"/>
              <a:t>PROBLEM!!! </a:t>
            </a:r>
          </a:p>
          <a:p>
            <a:pPr algn="ctr">
              <a:buNone/>
            </a:pPr>
            <a:r>
              <a:rPr lang="hr-HR" sz="2400" b="1" dirty="0"/>
              <a:t>NEGATIVAN STAV ZDRAVSTVENOG DJELATNIKA</a:t>
            </a:r>
          </a:p>
          <a:p>
            <a:pPr algn="ctr">
              <a:buNone/>
            </a:pPr>
            <a:r>
              <a:rPr lang="hr-HR" sz="2400" b="1" dirty="0"/>
              <a:t>PREMA CIJEPLJENJU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5. osjećaj neinformiranosti </a:t>
            </a:r>
            <a:br>
              <a:rPr lang="hr-HR" b="1" dirty="0"/>
            </a:br>
            <a:r>
              <a:rPr lang="hr-HR" b="1" dirty="0"/>
              <a:t>o cjepivima i cijepljenju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651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r-HR" dirty="0"/>
              <a:t>OSJEĆAJ PROIZLAZI ZBOG:</a:t>
            </a:r>
          </a:p>
          <a:p>
            <a:r>
              <a:rPr lang="hr-HR" dirty="0"/>
              <a:t>nedostupnosti liječnika (pedijatra)</a:t>
            </a:r>
          </a:p>
          <a:p>
            <a:r>
              <a:rPr lang="hr-HR" dirty="0"/>
              <a:t>neinformiranosti liječnika (pedijatra)</a:t>
            </a:r>
          </a:p>
          <a:p>
            <a:r>
              <a:rPr lang="hr-HR" dirty="0"/>
              <a:t>“bahatog” pristupa liječnika (pedijatra) cijepljenju (nedostatak vremena!)</a:t>
            </a:r>
          </a:p>
          <a:p>
            <a:r>
              <a:rPr lang="hr-HR" dirty="0"/>
              <a:t>kontroverznih informacija iz zdravstvene struke</a:t>
            </a:r>
          </a:p>
          <a:p>
            <a:pPr marL="0" indent="0">
              <a:buNone/>
            </a:pPr>
            <a:r>
              <a:rPr lang="hr-HR" dirty="0"/>
              <a:t>    (pedijatri na terenu i bolnički pedijatri)</a:t>
            </a:r>
            <a:r>
              <a:rPr lang="hr-HR" sz="3200" dirty="0"/>
              <a:t> </a:t>
            </a:r>
          </a:p>
          <a:p>
            <a:endParaRPr lang="hr-HR" dirty="0"/>
          </a:p>
          <a:p>
            <a:pPr>
              <a:buNone/>
            </a:pPr>
            <a:r>
              <a:rPr lang="hr-HR" sz="3200" dirty="0"/>
              <a:t>	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NAJVEĆI PROBLEM</a:t>
            </a:r>
            <a:br>
              <a:rPr lang="hr-HR" dirty="0"/>
            </a:br>
            <a:r>
              <a:rPr lang="hr-HR" dirty="0"/>
              <a:t>MPR CIJEPLJENJE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hr-HR" dirty="0" err="1"/>
              <a:t>Wakefield</a:t>
            </a:r>
            <a:r>
              <a:rPr lang="hr-HR" dirty="0"/>
              <a:t> 1998. </a:t>
            </a:r>
          </a:p>
          <a:p>
            <a:r>
              <a:rPr lang="hr-HR" dirty="0"/>
              <a:t>po metodi, uzorkovanju i pristranosti u uzorkovanju …u stručnim krugovima opovrgnuto više puta</a:t>
            </a:r>
          </a:p>
          <a:p>
            <a:r>
              <a:rPr lang="hr-HR" dirty="0"/>
              <a:t>stručno i znanstveno dokazana:</a:t>
            </a:r>
          </a:p>
          <a:p>
            <a:pPr marL="0" indent="0">
              <a:buNone/>
            </a:pPr>
            <a:r>
              <a:rPr lang="hr-HR" dirty="0">
                <a:sym typeface="Wingdings 3"/>
              </a:rPr>
              <a:t></a:t>
            </a:r>
            <a:r>
              <a:rPr lang="hr-HR" dirty="0"/>
              <a:t>nepovezanost  cijepljenja protiv MPR sa autizmom</a:t>
            </a:r>
          </a:p>
          <a:p>
            <a:endParaRPr lang="hr-HR" dirty="0"/>
          </a:p>
          <a:p>
            <a:r>
              <a:rPr lang="hr-HR" dirty="0">
                <a:sym typeface="Wingdings 3"/>
              </a:rPr>
              <a:t>↑ 2</a:t>
            </a:r>
            <a:r>
              <a:rPr lang="hr-HR" dirty="0"/>
              <a:t>5 godina još traje utjecaj na odbijanje cijepljenja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3200" b="1" dirty="0"/>
              <a:t>u struci treba  prevagnuti  “koristi” i “štete” </a:t>
            </a:r>
          </a:p>
          <a:p>
            <a:pPr algn="ctr">
              <a:buNone/>
            </a:pPr>
            <a:r>
              <a:rPr lang="hr-HR" b="1" dirty="0"/>
              <a:t>	</a:t>
            </a:r>
            <a:r>
              <a:rPr lang="hr-HR" sz="3200" b="1" dirty="0"/>
              <a:t>(</a:t>
            </a:r>
            <a:r>
              <a:rPr lang="hr-HR" sz="3200" b="1" u="sng" dirty="0" err="1"/>
              <a:t>primum</a:t>
            </a:r>
            <a:r>
              <a:rPr lang="hr-HR" sz="3200" b="1" u="sng" dirty="0"/>
              <a:t> </a:t>
            </a:r>
            <a:r>
              <a:rPr lang="hr-HR" sz="3200" b="1" u="sng" dirty="0" err="1"/>
              <a:t>non</a:t>
            </a:r>
            <a:r>
              <a:rPr lang="hr-HR" sz="3200" b="1" u="sng" dirty="0"/>
              <a:t> </a:t>
            </a:r>
            <a:r>
              <a:rPr lang="hr-HR" sz="3200" b="1" u="sng" dirty="0" err="1"/>
              <a:t>nocere</a:t>
            </a:r>
            <a:r>
              <a:rPr lang="hr-HR" sz="3200" b="1" dirty="0"/>
              <a:t>!)</a:t>
            </a:r>
          </a:p>
          <a:p>
            <a:pPr marL="0" indent="0">
              <a:buNone/>
            </a:pPr>
            <a:endParaRPr lang="hr-HR" sz="3200" dirty="0"/>
          </a:p>
          <a:p>
            <a:r>
              <a:rPr lang="hr-HR" sz="3200" dirty="0"/>
              <a:t>praćenje nuspojava na godišnjoj razini se provodi od strane Hrvatskog zavoda za javno zdravstvo (godišnje izvješće o nuspojavama cijepljenja)</a:t>
            </a:r>
          </a:p>
          <a:p>
            <a:endParaRPr lang="hr-HR" sz="32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</p:spPr>
        <p:txBody>
          <a:bodyPr>
            <a:normAutofit/>
          </a:bodyPr>
          <a:lstStyle/>
          <a:p>
            <a:r>
              <a:rPr lang="hr-HR" b="1" dirty="0"/>
              <a:t>ODGOVOR I ODGOVORNOST STRUKE</a:t>
            </a:r>
          </a:p>
        </p:txBody>
      </p:sp>
    </p:spTree>
    <p:extLst>
      <p:ext uri="{BB962C8B-B14F-4D97-AF65-F5344CB8AC3E}">
        <p14:creationId xmlns:p14="http://schemas.microsoft.com/office/powerpoint/2010/main" val="120000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b="0" dirty="0">
                <a:latin typeface="Arial" pitchFamily="34" charset="0"/>
              </a:rPr>
              <a:t>Željeni učinci cjepiva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065338"/>
            <a:ext cx="9144000" cy="4002087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Stimulacija imunološkog sustava </a:t>
            </a:r>
            <a:r>
              <a:rPr lang="hr-HR" dirty="0" err="1"/>
              <a:t>cijepljenika</a:t>
            </a:r>
            <a:r>
              <a:rPr lang="hr-HR" dirty="0"/>
              <a:t> radi sprječavanja bolesti ili teškog oblika bolesti.</a:t>
            </a:r>
          </a:p>
          <a:p>
            <a:pPr eaLnBrk="1" hangingPunct="1">
              <a:defRPr/>
            </a:pPr>
            <a:endParaRPr lang="hr-H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867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5400" dirty="0"/>
              <a:t>ZAKLJUČAK</a:t>
            </a:r>
          </a:p>
        </p:txBody>
      </p:sp>
    </p:spTree>
    <p:extLst>
      <p:ext uri="{BB962C8B-B14F-4D97-AF65-F5344CB8AC3E}">
        <p14:creationId xmlns:p14="http://schemas.microsoft.com/office/powerpoint/2010/main" val="3474954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9144000" cy="426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hr-HR" sz="2800" dirty="0"/>
          </a:p>
          <a:p>
            <a:pPr marL="107950" algn="ctr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hr-HR" sz="4400" b="1" dirty="0"/>
              <a:t>CIJEPLJENJE</a:t>
            </a:r>
          </a:p>
          <a:p>
            <a:pPr marL="107950" algn="ctr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hr-HR" sz="4400" dirty="0"/>
              <a:t> </a:t>
            </a:r>
            <a:r>
              <a:rPr lang="hr-HR" sz="4400" b="1" dirty="0"/>
              <a:t>JUČER…</a:t>
            </a:r>
          </a:p>
          <a:p>
            <a:pPr marL="107950" algn="ctr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hr-HR" sz="3200" dirty="0"/>
          </a:p>
          <a:p>
            <a:pPr marL="107950" algn="ctr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hr-HR" sz="3200" dirty="0"/>
              <a:t>NAJVEĆI MEDICINSKI USPJEH XX STOLJEĆA</a:t>
            </a:r>
          </a:p>
          <a:p>
            <a:pPr marL="107950" algn="ctr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hr-HR" sz="3200" dirty="0"/>
          </a:p>
          <a:p>
            <a:pPr marL="107950" algn="ctr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hr-HR" sz="2800" dirty="0"/>
              <a:t>CIJEPLJENJEM JE SPAŠENO VIŠE ŽIVOTA NEGO BILO KOJOM DRUGOM MEDICINSKOM INTERVENCIJOM U PROŠLOSTI</a:t>
            </a:r>
          </a:p>
        </p:txBody>
      </p:sp>
    </p:spTree>
    <p:extLst>
      <p:ext uri="{BB962C8B-B14F-4D97-AF65-F5344CB8AC3E}">
        <p14:creationId xmlns:p14="http://schemas.microsoft.com/office/powerpoint/2010/main" val="3667986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rmAutofit fontScale="90000"/>
          </a:bodyPr>
          <a:lstStyle/>
          <a:p>
            <a:r>
              <a:rPr lang="hr-HR" sz="4900" b="1" dirty="0"/>
              <a:t>CIJEPLJENJE</a:t>
            </a:r>
            <a:br>
              <a:rPr lang="hr-HR" sz="4900" b="1" dirty="0"/>
            </a:br>
            <a:r>
              <a:rPr lang="hr-HR" sz="4900" b="1" dirty="0"/>
              <a:t>DANAS…</a:t>
            </a:r>
            <a:br>
              <a:rPr lang="hr-HR" dirty="0"/>
            </a:br>
            <a:br>
              <a:rPr lang="hr-HR" dirty="0"/>
            </a:br>
            <a:r>
              <a:rPr lang="hr-HR" sz="3600" dirty="0"/>
              <a:t>ANTIVAKCINALNI TRENDOVI!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3212976"/>
            <a:ext cx="9144000" cy="3877891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tendencija pada kolektivnog imuniteta</a:t>
            </a:r>
          </a:p>
          <a:p>
            <a:r>
              <a:rPr lang="hr-HR" dirty="0"/>
              <a:t>globalni trendovi (migracije, ratovi, putovanja…) predstavljaju povećanje rizika za unos uzročnika zarazne bolesti u osjetljivu populaciju</a:t>
            </a:r>
          </a:p>
          <a:p>
            <a:pPr marL="0" indent="0" algn="ctr">
              <a:buNone/>
            </a:pPr>
            <a:r>
              <a:rPr lang="hr-HR" dirty="0"/>
              <a:t>→ →→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7102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hr-HR" b="1"/>
              <a:t>CIJEPLJENJE</a:t>
            </a:r>
            <a:br>
              <a:rPr lang="hr-HR" b="1" dirty="0"/>
            </a:br>
            <a:r>
              <a:rPr lang="hr-HR" b="1" dirty="0"/>
              <a:t>SUTRA…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536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/>
              <a:t>	Kontinuirani i novi izazovi za zdravstvenu struku…:</a:t>
            </a:r>
          </a:p>
          <a:p>
            <a:pPr lvl="1"/>
            <a:r>
              <a:rPr lang="hr-HR" sz="3200" dirty="0"/>
              <a:t>„novi” uzročnici</a:t>
            </a:r>
          </a:p>
          <a:p>
            <a:pPr lvl="1"/>
            <a:r>
              <a:rPr lang="hr-HR" sz="3200" dirty="0"/>
              <a:t>nova cjepiva</a:t>
            </a:r>
          </a:p>
          <a:p>
            <a:pPr lvl="1"/>
            <a:r>
              <a:rPr lang="hr-HR" sz="3200" dirty="0"/>
              <a:t>nove generacije sa „novim” znanjima </a:t>
            </a:r>
          </a:p>
          <a:p>
            <a:pPr marL="457200" lvl="1" indent="0">
              <a:buNone/>
            </a:pPr>
            <a:r>
              <a:rPr lang="hr-HR" sz="3200" dirty="0"/>
              <a:t>(ali) pomanjkanjem sjećanja na „stare”, već zaboravljene zarazne bolesti</a:t>
            </a:r>
          </a:p>
          <a:p>
            <a:pPr marL="457200" lvl="1" indent="0">
              <a:buNone/>
            </a:pPr>
            <a:endParaRPr lang="hr-HR" sz="3200" dirty="0"/>
          </a:p>
          <a:p>
            <a:pPr marL="457200" lvl="1" indent="0">
              <a:buNone/>
            </a:pPr>
            <a:r>
              <a:rPr lang="hr-HR" sz="2600" dirty="0"/>
              <a:t>→ POTREBA I NASTAVAK KONSTANTNE EDUKACIJE U POPULACIJI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6108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hr-HR" sz="4000" b="1" dirty="0"/>
          </a:p>
          <a:p>
            <a:r>
              <a:rPr lang="hr-HR" sz="4000" b="1" dirty="0"/>
              <a:t>HVALA NA PAŽNJI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3714750" cy="3929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5CBA14-3DD7-AC03-C9B8-4FBDC7AD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Zašto cijepimo našu djecu?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A5CA44-168F-85DB-F74A-6C8C9038B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→ sprječavamo bolesti za koje ne postoji mogućnost   etiološkog liječenja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→ sprječavamo bolesti koje mogu uzrokovati trajnu invalidnost ili smrt</a:t>
            </a:r>
          </a:p>
        </p:txBody>
      </p:sp>
    </p:spTree>
    <p:extLst>
      <p:ext uri="{BB962C8B-B14F-4D97-AF65-F5344CB8AC3E}">
        <p14:creationId xmlns:p14="http://schemas.microsoft.com/office/powerpoint/2010/main" val="128034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idx="1"/>
          </p:nvPr>
        </p:nvSpPr>
        <p:spPr>
          <a:xfrm>
            <a:off x="107504" y="188640"/>
            <a:ext cx="9001000" cy="6480720"/>
          </a:xfrm>
        </p:spPr>
        <p:txBody>
          <a:bodyPr lIns="90000" tIns="46800" rIns="90000" bIns="46800" anchor="t">
            <a:normAutofit/>
          </a:bodyPr>
          <a:lstStyle/>
          <a:p>
            <a:pPr marL="342900" indent="-341313" algn="ctr" eaLnBrk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/>
            </a:pPr>
            <a:r>
              <a:rPr lang="hr-HR" sz="3600" dirty="0"/>
              <a:t>Za sva cjepiva </a:t>
            </a:r>
          </a:p>
          <a:p>
            <a:pPr marL="342900" indent="-341313" algn="ctr" eaLnBrk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/>
            </a:pPr>
            <a:r>
              <a:rPr lang="hr-HR" sz="3600" dirty="0"/>
              <a:t>cjepni obuhvat mora biti</a:t>
            </a:r>
          </a:p>
          <a:p>
            <a:pPr marL="342900" indent="-341313" algn="ctr" eaLnBrk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/>
            </a:pPr>
            <a:r>
              <a:rPr lang="hr-HR" sz="3600" dirty="0"/>
              <a:t>najmanje 90%, </a:t>
            </a:r>
          </a:p>
          <a:p>
            <a:pPr marL="342900" indent="-341313" algn="ctr" eaLnBrk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/>
            </a:pPr>
            <a:r>
              <a:rPr lang="hr-HR" sz="3600" dirty="0"/>
              <a:t>za ospice najmanje 95%</a:t>
            </a:r>
          </a:p>
          <a:p>
            <a:pPr marL="342900" indent="-341313" algn="ctr" eaLnBrk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/>
            </a:pPr>
            <a:r>
              <a:rPr lang="hr-HR" sz="5100" dirty="0">
                <a:sym typeface="Wingdings 3"/>
              </a:rPr>
              <a:t></a:t>
            </a:r>
            <a:r>
              <a:rPr lang="hr-HR" sz="5100" dirty="0"/>
              <a:t> </a:t>
            </a:r>
          </a:p>
          <a:p>
            <a:pPr marL="342900" indent="-341313" algn="ctr" eaLnBrk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/>
            </a:pPr>
            <a:r>
              <a:rPr lang="hr-HR" sz="5100" dirty="0"/>
              <a:t>KOLEKTIVNI IMUNITET</a:t>
            </a:r>
          </a:p>
          <a:p>
            <a:pPr marL="458787" indent="-457200" eaLnBrk="1">
              <a:lnSpc>
                <a:spcPct val="100000"/>
              </a:lnSpc>
              <a:spcBef>
                <a:spcPts val="800"/>
              </a:spcBef>
              <a:buClrTx/>
              <a:buFontTx/>
              <a:buChar char="-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/>
            </a:pPr>
            <a:r>
              <a:rPr lang="hr-HR" sz="2800" dirty="0"/>
              <a:t>Osiguranje da i necijepljene osobe budu zaštićene!</a:t>
            </a:r>
          </a:p>
          <a:p>
            <a:pPr marL="458787" indent="-457200" eaLnBrk="1">
              <a:lnSpc>
                <a:spcPct val="100000"/>
              </a:lnSpc>
              <a:spcBef>
                <a:spcPts val="800"/>
              </a:spcBef>
              <a:buClrTx/>
              <a:buFontTx/>
              <a:buChar char="-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/>
            </a:pPr>
            <a:r>
              <a:rPr lang="hr-HR" sz="2800" dirty="0"/>
              <a:t>Pojam „kolektivnog imuniteta” nije primjenjiv kod svih bolesti!</a:t>
            </a:r>
          </a:p>
          <a:p>
            <a:pPr marL="1587" indent="0" eaLnBrk="1">
              <a:lnSpc>
                <a:spcPct val="100000"/>
              </a:lnSpc>
              <a:spcBef>
                <a:spcPts val="800"/>
              </a:spcBef>
              <a:buClr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/>
            </a:pPr>
            <a:r>
              <a:rPr lang="hr-HR" sz="2800" dirty="0"/>
              <a:t>	(izuzetak su npr. tetanus, virusni hepatitis tipa B…)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b="0" dirty="0"/>
              <a:t>GRANICA GUSTOĆE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504" y="2348880"/>
            <a:ext cx="8928992" cy="45091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hr-HR" sz="2800" dirty="0"/>
              <a:t>proporcija </a:t>
            </a:r>
            <a:r>
              <a:rPr lang="hr-HR" sz="2800" dirty="0" err="1"/>
              <a:t>neimunih</a:t>
            </a:r>
            <a:r>
              <a:rPr lang="hr-HR" sz="2800" dirty="0"/>
              <a:t> (osjetljivih) koja je potrebna da se u nekoj populaciji proširi bolest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hr-HR" sz="2800" dirty="0"/>
              <a:t>obrnuto proporcionalno sa kolektivnim imunitetom: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2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hr-HR" sz="2800" dirty="0"/>
              <a:t>prelaskom granice gustoće pada kolektivni imunitet te se povećava broj  oboljelih 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hr-HR" sz="2800" dirty="0"/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hr-HR" sz="2800" dirty="0"/>
              <a:t>→ </a:t>
            </a:r>
            <a:r>
              <a:rPr lang="hr-HR" sz="3600" dirty="0"/>
              <a:t>EPIDEMIJA</a:t>
            </a:r>
            <a:r>
              <a:rPr lang="hr-HR" sz="2800" dirty="0"/>
              <a:t> (manjeg/većeg opsega)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72967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hr-HR" sz="3600" dirty="0"/>
              <a:t>Cilj Programa masovnog cijepljenja: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individualna zaštita cijepljenih osoba</a:t>
            </a:r>
          </a:p>
          <a:p>
            <a:pPr eaLnBrk="1" hangingPunct="1">
              <a:defRPr/>
            </a:pPr>
            <a:r>
              <a:rPr lang="hr-HR" dirty="0"/>
              <a:t>kolektivna zaštita i zaštita necijepljenih</a:t>
            </a:r>
          </a:p>
          <a:p>
            <a:pPr eaLnBrk="1" hangingPunct="1">
              <a:defRPr/>
            </a:pPr>
            <a:r>
              <a:rPr lang="hr-HR" dirty="0"/>
              <a:t>promjena epidemiologije bolesti u zemlji</a:t>
            </a:r>
          </a:p>
          <a:p>
            <a:pPr eaLnBrk="1" hangingPunct="1">
              <a:defRPr/>
            </a:pPr>
            <a:r>
              <a:rPr lang="hr-HR" dirty="0"/>
              <a:t>eliminacija/eradikacija bolesti</a:t>
            </a:r>
          </a:p>
          <a:p>
            <a:pPr eaLnBrk="1" hangingPunct="1">
              <a:defRPr/>
            </a:pPr>
            <a:r>
              <a:rPr lang="hr-HR" dirty="0"/>
              <a:t>suzbijanje međunarodnog širenja bolesti</a:t>
            </a:r>
          </a:p>
        </p:txBody>
      </p:sp>
    </p:spTree>
    <p:extLst>
      <p:ext uri="{BB962C8B-B14F-4D97-AF65-F5344CB8AC3E}">
        <p14:creationId xmlns:p14="http://schemas.microsoft.com/office/powerpoint/2010/main" val="170031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549DED-D201-8657-E628-35172922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CJEPIVA ŠTITE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AFB086F9-504D-0EFE-7398-9E3E730CB9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790884"/>
              </p:ext>
            </p:extLst>
          </p:nvPr>
        </p:nvGraphicFramePr>
        <p:xfrm>
          <a:off x="35496" y="1600200"/>
          <a:ext cx="9108504" cy="4791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1930452895"/>
                    </a:ext>
                  </a:extLst>
                </a:gridCol>
                <a:gridCol w="5148064">
                  <a:extLst>
                    <a:ext uri="{9D8B030D-6E8A-4147-A177-3AD203B41FA5}">
                      <a16:colId xmlns:a16="http://schemas.microsoft.com/office/drawing/2014/main" val="1709651675"/>
                    </a:ext>
                  </a:extLst>
                </a:gridCol>
              </a:tblGrid>
              <a:tr h="676672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DIREKTNO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INDIREKTNO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87972"/>
                  </a:ext>
                </a:extLst>
              </a:tr>
              <a:tr h="3546192">
                <a:tc>
                  <a:txBody>
                    <a:bodyPr/>
                    <a:lstStyle/>
                    <a:p>
                      <a:r>
                        <a:rPr lang="hr-HR" sz="2400" dirty="0"/>
                        <a:t>- </a:t>
                      </a:r>
                    </a:p>
                    <a:p>
                      <a:endParaRPr lang="hr-HR" sz="2400" dirty="0"/>
                    </a:p>
                    <a:p>
                      <a:endParaRPr lang="hr-HR" sz="2400" dirty="0"/>
                    </a:p>
                    <a:p>
                      <a:pPr algn="ctr"/>
                      <a:r>
                        <a:rPr lang="hr-HR" sz="2400" dirty="0"/>
                        <a:t>CIJEPLJENO DIJETE/OSOBU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hr-HR" sz="2400" dirty="0"/>
                        <a:t>DRUGE OSOBE U OKOLINI: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hr-HR" sz="24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2400" dirty="0"/>
                        <a:t>→ NOVOROĐENČAD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2400" dirty="0"/>
                        <a:t>→ DJECU I ODRASLE KOJI SU OSJETLJIVI NA BOLEST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2400" dirty="0"/>
                        <a:t>→ TRUDNICE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2400" dirty="0"/>
                        <a:t>→ IMUNOKOMPROMITIRANE OSOBE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2400" dirty="0"/>
                        <a:t>(STARIJA ŽIVOTNA DOB, KRONIČNA RESPIRATORNA, SRČANA, METABOLIČKA, ONKOLOŠKA OBOLJENJA)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833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1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1679</Words>
  <Application>Microsoft Office PowerPoint</Application>
  <PresentationFormat>Prikaz na zaslonu (4:3)</PresentationFormat>
  <Paragraphs>554</Paragraphs>
  <Slides>44</Slides>
  <Notes>5</Notes>
  <HiddenSlides>0</HiddenSlides>
  <MMClips>0</MMClips>
  <ScaleCrop>false</ScaleCrop>
  <HeadingPairs>
    <vt:vector size="8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44</vt:i4>
      </vt:variant>
    </vt:vector>
  </HeadingPairs>
  <TitlesOfParts>
    <vt:vector size="52" baseType="lpstr">
      <vt:lpstr>Arial</vt:lpstr>
      <vt:lpstr>Calibri</vt:lpstr>
      <vt:lpstr>StarSymbol</vt:lpstr>
      <vt:lpstr>Times New Roman</vt:lpstr>
      <vt:lpstr>Wingdings</vt:lpstr>
      <vt:lpstr>Wingdings 3</vt:lpstr>
      <vt:lpstr>Office tema</vt:lpstr>
      <vt:lpstr>Clip</vt:lpstr>
      <vt:lpstr>NASTAVNI ZAVOD ZA JAVNO ZDRAVSTVO ISTARSKE ŽUPANIJE SLUŽBA ZA EPIDEMIOLOGIJU dr. med. Suzana Mušković, spec. epidemiolog   </vt:lpstr>
      <vt:lpstr>ZARAZNE BOLESTI</vt:lpstr>
      <vt:lpstr>CIJEPLJENJE ?</vt:lpstr>
      <vt:lpstr>Željeni učinci cjepiva</vt:lpstr>
      <vt:lpstr>Zašto cijepimo našu djecu?</vt:lpstr>
      <vt:lpstr>PowerPoint prezentacija</vt:lpstr>
      <vt:lpstr>GRANICA GUSTOĆE</vt:lpstr>
      <vt:lpstr>Cilj Programa masovnog cijepljenja:</vt:lpstr>
      <vt:lpstr>CJEPIVA ŠTITE</vt:lpstr>
      <vt:lpstr>PowerPoint prezentacija</vt:lpstr>
      <vt:lpstr>Zakonska regulativa određuje aktivnosti:</vt:lpstr>
      <vt:lpstr>PowerPoint prezentacija</vt:lpstr>
      <vt:lpstr>PowerPoint prezentacija</vt:lpstr>
      <vt:lpstr>PowerPoint prezentacija</vt:lpstr>
      <vt:lpstr>KRONOLOGIJA UVOĐENJA CJEPIVA</vt:lpstr>
      <vt:lpstr>APSOLUTNI BROJ OBOLJELIH</vt:lpstr>
      <vt:lpstr>TUBERKULOZA-1948.</vt:lpstr>
      <vt:lpstr>DIFTERIJA-1948. </vt:lpstr>
      <vt:lpstr>TETANUS-1955.</vt:lpstr>
      <vt:lpstr>HRIPAVAC – PERTUSIS-1959.</vt:lpstr>
      <vt:lpstr>DJEČJA PARALIZA-1961.</vt:lpstr>
      <vt:lpstr>OSPICE-1968.</vt:lpstr>
      <vt:lpstr>PowerPoint prezentacija</vt:lpstr>
      <vt:lpstr>MUMPS-ZAUŠNJACI-1976.</vt:lpstr>
      <vt:lpstr>RUBEOLA-1977.</vt:lpstr>
      <vt:lpstr>VIRUSNI HEPATITIS TIPA B-1999.</vt:lpstr>
      <vt:lpstr>NEOBAVEZNA CIJEPLJENJA   </vt:lpstr>
      <vt:lpstr>CIJEPNI OBUHVAT U IŽ 2011.-2022. (%)</vt:lpstr>
      <vt:lpstr>CJEPNI OBUHVAT 2023. (%)</vt:lpstr>
      <vt:lpstr>ANTIVAKCINALNI TRENDOVI</vt:lpstr>
      <vt:lpstr>ODBIJANJE CIJEPLJENJA </vt:lpstr>
      <vt:lpstr>1. STRAH OD NUSPOJAVA (99,9% nuspojava su blage, očekivane i prolazne) </vt:lpstr>
      <vt:lpstr>2. OSJEĆAJ  ZAKONSKE “PRISILE” </vt:lpstr>
      <vt:lpstr>PowerPoint prezentacija</vt:lpstr>
      <vt:lpstr>3. osjećaj financijskih interesa i moći farmaceutske industrije </vt:lpstr>
      <vt:lpstr>4. jake protucjepne kampanje u medijima</vt:lpstr>
      <vt:lpstr>5. osjećaj neinformiranosti  o cjepivima i cijepljenju</vt:lpstr>
      <vt:lpstr>NAJVEĆI PROBLEM MPR CIJEPLJENJE</vt:lpstr>
      <vt:lpstr>ODGOVOR I ODGOVORNOST STRUKE</vt:lpstr>
      <vt:lpstr>PowerPoint prezentacija</vt:lpstr>
      <vt:lpstr>PowerPoint prezentacija</vt:lpstr>
      <vt:lpstr>CIJEPLJENJE DANAS…  ANTIVAKCINALNI TRENDOVI!</vt:lpstr>
      <vt:lpstr>CIJEPLJENJE SUTRA…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ANTIVAKCINALNI POKRET</dc:title>
  <dc:creator>HES</dc:creator>
  <cp:lastModifiedBy>Nastavni zavod za javno zdravstvo Istarske županije</cp:lastModifiedBy>
  <cp:revision>169</cp:revision>
  <dcterms:created xsi:type="dcterms:W3CDTF">2019-01-04T15:05:28Z</dcterms:created>
  <dcterms:modified xsi:type="dcterms:W3CDTF">2024-04-19T08:43:11Z</dcterms:modified>
</cp:coreProperties>
</file>